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nton" pitchFamily="2" charset="0"/>
      <p:regular r:id="rId13"/>
    </p:embeddedFont>
    <p:embeddedFont>
      <p:font typeface="Consolas" panose="020B0609020204030204" pitchFamily="49" charset="0"/>
      <p:regular r:id="rId14"/>
      <p:bold r:id="rId15"/>
      <p:italic r:id="rId16"/>
      <p:boldItalic r:id="rId17"/>
    </p:embeddedFont>
    <p:embeddedFont>
      <p:font typeface="Fira Sans" panose="020B0503050000020004" pitchFamily="3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1522" y="5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d. Talha Khan" userId="12755217ee7e49ab" providerId="LiveId" clId="{84A204C0-4DBB-4645-B6C9-B01075CACEF4}"/>
    <pc:docChg chg="custSel modSld modMainMaster">
      <pc:chgData name="Mohd. Talha Khan" userId="12755217ee7e49ab" providerId="LiveId" clId="{84A204C0-4DBB-4645-B6C9-B01075CACEF4}" dt="2025-11-02T17:19:09.536" v="42" actId="1076"/>
      <pc:docMkLst>
        <pc:docMk/>
      </pc:docMkLst>
      <pc:sldChg chg="modSp mod">
        <pc:chgData name="Mohd. Talha Khan" userId="12755217ee7e49ab" providerId="LiveId" clId="{84A204C0-4DBB-4645-B6C9-B01075CACEF4}" dt="2025-11-02T17:19:09.536" v="42" actId="1076"/>
        <pc:sldMkLst>
          <pc:docMk/>
          <pc:sldMk cId="0" sldId="259"/>
        </pc:sldMkLst>
        <pc:spChg chg="mod">
          <ac:chgData name="Mohd. Talha Khan" userId="12755217ee7e49ab" providerId="LiveId" clId="{84A204C0-4DBB-4645-B6C9-B01075CACEF4}" dt="2025-11-02T17:17:48.014" v="31" actId="1076"/>
          <ac:spMkLst>
            <pc:docMk/>
            <pc:sldMk cId="0" sldId="259"/>
            <ac:spMk id="9" creationId="{00000000-0000-0000-0000-000000000000}"/>
          </ac:spMkLst>
        </pc:spChg>
        <pc:spChg chg="mod">
          <ac:chgData name="Mohd. Talha Khan" userId="12755217ee7e49ab" providerId="LiveId" clId="{84A204C0-4DBB-4645-B6C9-B01075CACEF4}" dt="2025-11-02T17:17:53.964" v="32" actId="1076"/>
          <ac:spMkLst>
            <pc:docMk/>
            <pc:sldMk cId="0" sldId="259"/>
            <ac:spMk id="10" creationId="{00000000-0000-0000-0000-000000000000}"/>
          </ac:spMkLst>
        </pc:spChg>
        <pc:spChg chg="mod">
          <ac:chgData name="Mohd. Talha Khan" userId="12755217ee7e49ab" providerId="LiveId" clId="{84A204C0-4DBB-4645-B6C9-B01075CACEF4}" dt="2025-11-02T17:17:41.848" v="30" actId="1076"/>
          <ac:spMkLst>
            <pc:docMk/>
            <pc:sldMk cId="0" sldId="259"/>
            <ac:spMk id="11" creationId="{00000000-0000-0000-0000-000000000000}"/>
          </ac:spMkLst>
        </pc:spChg>
        <pc:spChg chg="mod">
          <ac:chgData name="Mohd. Talha Khan" userId="12755217ee7e49ab" providerId="LiveId" clId="{84A204C0-4DBB-4645-B6C9-B01075CACEF4}" dt="2025-11-02T17:18:37.804" v="37" actId="1076"/>
          <ac:spMkLst>
            <pc:docMk/>
            <pc:sldMk cId="0" sldId="259"/>
            <ac:spMk id="12" creationId="{00000000-0000-0000-0000-000000000000}"/>
          </ac:spMkLst>
        </pc:spChg>
        <pc:spChg chg="mod">
          <ac:chgData name="Mohd. Talha Khan" userId="12755217ee7e49ab" providerId="LiveId" clId="{84A204C0-4DBB-4645-B6C9-B01075CACEF4}" dt="2025-11-02T17:18:41.760" v="38" actId="1076"/>
          <ac:spMkLst>
            <pc:docMk/>
            <pc:sldMk cId="0" sldId="259"/>
            <ac:spMk id="13" creationId="{00000000-0000-0000-0000-000000000000}"/>
          </ac:spMkLst>
        </pc:spChg>
        <pc:spChg chg="mod">
          <ac:chgData name="Mohd. Talha Khan" userId="12755217ee7e49ab" providerId="LiveId" clId="{84A204C0-4DBB-4645-B6C9-B01075CACEF4}" dt="2025-11-02T17:18:47.851" v="39" actId="1076"/>
          <ac:spMkLst>
            <pc:docMk/>
            <pc:sldMk cId="0" sldId="259"/>
            <ac:spMk id="14" creationId="{00000000-0000-0000-0000-000000000000}"/>
          </ac:spMkLst>
        </pc:spChg>
        <pc:spChg chg="mod">
          <ac:chgData name="Mohd. Talha Khan" userId="12755217ee7e49ab" providerId="LiveId" clId="{84A204C0-4DBB-4645-B6C9-B01075CACEF4}" dt="2025-11-02T17:19:03.561" v="41" actId="1076"/>
          <ac:spMkLst>
            <pc:docMk/>
            <pc:sldMk cId="0" sldId="259"/>
            <ac:spMk id="15" creationId="{00000000-0000-0000-0000-000000000000}"/>
          </ac:spMkLst>
        </pc:spChg>
        <pc:spChg chg="mod">
          <ac:chgData name="Mohd. Talha Khan" userId="12755217ee7e49ab" providerId="LiveId" clId="{84A204C0-4DBB-4645-B6C9-B01075CACEF4}" dt="2025-11-02T17:18:59.336" v="40" actId="1076"/>
          <ac:spMkLst>
            <pc:docMk/>
            <pc:sldMk cId="0" sldId="259"/>
            <ac:spMk id="16" creationId="{00000000-0000-0000-0000-000000000000}"/>
          </ac:spMkLst>
        </pc:spChg>
        <pc:spChg chg="mod">
          <ac:chgData name="Mohd. Talha Khan" userId="12755217ee7e49ab" providerId="LiveId" clId="{84A204C0-4DBB-4645-B6C9-B01075CACEF4}" dt="2025-11-02T17:19:09.536" v="42" actId="1076"/>
          <ac:spMkLst>
            <pc:docMk/>
            <pc:sldMk cId="0" sldId="259"/>
            <ac:spMk id="17" creationId="{00000000-0000-0000-0000-000000000000}"/>
          </ac:spMkLst>
        </pc:spChg>
        <pc:spChg chg="mod">
          <ac:chgData name="Mohd. Talha Khan" userId="12755217ee7e49ab" providerId="LiveId" clId="{84A204C0-4DBB-4645-B6C9-B01075CACEF4}" dt="2025-11-02T17:17:34.598" v="29" actId="1076"/>
          <ac:spMkLst>
            <pc:docMk/>
            <pc:sldMk cId="0" sldId="259"/>
            <ac:spMk id="18" creationId="{00000000-0000-0000-0000-000000000000}"/>
          </ac:spMkLst>
        </pc:spChg>
        <pc:picChg chg="mod">
          <ac:chgData name="Mohd. Talha Khan" userId="12755217ee7e49ab" providerId="LiveId" clId="{84A204C0-4DBB-4645-B6C9-B01075CACEF4}" dt="2025-11-02T17:16:52.693" v="23" actId="1076"/>
          <ac:picMkLst>
            <pc:docMk/>
            <pc:sldMk cId="0" sldId="259"/>
            <ac:picMk id="8" creationId="{00000000-0000-0000-0000-000000000000}"/>
          </ac:picMkLst>
        </pc:picChg>
      </pc:sldChg>
      <pc:sldChg chg="modSp mod">
        <pc:chgData name="Mohd. Talha Khan" userId="12755217ee7e49ab" providerId="LiveId" clId="{84A204C0-4DBB-4645-B6C9-B01075CACEF4}" dt="2025-11-02T17:16:21.333" v="20" actId="255"/>
        <pc:sldMkLst>
          <pc:docMk/>
          <pc:sldMk cId="0" sldId="262"/>
        </pc:sldMkLst>
        <pc:spChg chg="mod">
          <ac:chgData name="Mohd. Talha Khan" userId="12755217ee7e49ab" providerId="LiveId" clId="{84A204C0-4DBB-4645-B6C9-B01075CACEF4}" dt="2025-11-02T17:15:33.508" v="11" actId="1076"/>
          <ac:spMkLst>
            <pc:docMk/>
            <pc:sldMk cId="0" sldId="262"/>
            <ac:spMk id="2" creationId="{00000000-0000-0000-0000-000000000000}"/>
          </ac:spMkLst>
        </pc:spChg>
        <pc:spChg chg="mod">
          <ac:chgData name="Mohd. Talha Khan" userId="12755217ee7e49ab" providerId="LiveId" clId="{84A204C0-4DBB-4645-B6C9-B01075CACEF4}" dt="2025-11-02T17:16:21.333" v="20" actId="255"/>
          <ac:spMkLst>
            <pc:docMk/>
            <pc:sldMk cId="0" sldId="262"/>
            <ac:spMk id="3" creationId="{00000000-0000-0000-0000-000000000000}"/>
          </ac:spMkLst>
        </pc:spChg>
        <pc:picChg chg="mod">
          <ac:chgData name="Mohd. Talha Khan" userId="12755217ee7e49ab" providerId="LiveId" clId="{84A204C0-4DBB-4645-B6C9-B01075CACEF4}" dt="2025-11-02T17:15:59.607" v="17" actId="1076"/>
          <ac:picMkLst>
            <pc:docMk/>
            <pc:sldMk cId="0" sldId="262"/>
            <ac:picMk id="4" creationId="{00000000-0000-0000-0000-000000000000}"/>
          </ac:picMkLst>
        </pc:picChg>
      </pc:sldChg>
      <pc:sldMasterChg chg="modSldLayout">
        <pc:chgData name="Mohd. Talha Khan" userId="12755217ee7e49ab" providerId="LiveId" clId="{84A204C0-4DBB-4645-B6C9-B01075CACEF4}" dt="2025-11-02T17:10:46.697" v="9" actId="478"/>
        <pc:sldMasterMkLst>
          <pc:docMk/>
          <pc:sldMasterMk cId="0" sldId="2147483648"/>
        </pc:sldMasterMkLst>
        <pc:sldLayoutChg chg="delSp mod">
          <pc:chgData name="Mohd. Talha Khan" userId="12755217ee7e49ab" providerId="LiveId" clId="{84A204C0-4DBB-4645-B6C9-B01075CACEF4}" dt="2025-11-02T17:09:56.148" v="0" actId="478"/>
          <pc:sldLayoutMkLst>
            <pc:docMk/>
            <pc:sldMasterMk cId="0" sldId="2147483648"/>
            <pc:sldLayoutMk cId="0" sldId="2147483650"/>
          </pc:sldLayoutMkLst>
          <pc:picChg chg="del">
            <ac:chgData name="Mohd. Talha Khan" userId="12755217ee7e49ab" providerId="LiveId" clId="{84A204C0-4DBB-4645-B6C9-B01075CACEF4}" dt="2025-11-02T17:09:56.148" v="0" actId="478"/>
            <ac:picMkLst>
              <pc:docMk/>
              <pc:sldMasterMk cId="0" sldId="2147483648"/>
              <pc:sldLayoutMk cId="0" sldId="2147483650"/>
              <ac:picMk id="4" creationId="{00000000-0000-0000-0000-000000000000}"/>
            </ac:picMkLst>
          </pc:picChg>
        </pc:sldLayoutChg>
        <pc:sldLayoutChg chg="delSp mod">
          <pc:chgData name="Mohd. Talha Khan" userId="12755217ee7e49ab" providerId="LiveId" clId="{84A204C0-4DBB-4645-B6C9-B01075CACEF4}" dt="2025-11-02T17:10:02.070" v="1" actId="478"/>
          <pc:sldLayoutMkLst>
            <pc:docMk/>
            <pc:sldMasterMk cId="0" sldId="2147483648"/>
            <pc:sldLayoutMk cId="0" sldId="2147483651"/>
          </pc:sldLayoutMkLst>
          <pc:picChg chg="del">
            <ac:chgData name="Mohd. Talha Khan" userId="12755217ee7e49ab" providerId="LiveId" clId="{84A204C0-4DBB-4645-B6C9-B01075CACEF4}" dt="2025-11-02T17:10:02.070" v="1" actId="478"/>
            <ac:picMkLst>
              <pc:docMk/>
              <pc:sldMasterMk cId="0" sldId="2147483648"/>
              <pc:sldLayoutMk cId="0" sldId="2147483651"/>
              <ac:picMk id="4" creationId="{00000000-0000-0000-0000-000000000000}"/>
            </ac:picMkLst>
          </pc:picChg>
        </pc:sldLayoutChg>
        <pc:sldLayoutChg chg="delSp mod">
          <pc:chgData name="Mohd. Talha Khan" userId="12755217ee7e49ab" providerId="LiveId" clId="{84A204C0-4DBB-4645-B6C9-B01075CACEF4}" dt="2025-11-02T17:10:09.211" v="2" actId="478"/>
          <pc:sldLayoutMkLst>
            <pc:docMk/>
            <pc:sldMasterMk cId="0" sldId="2147483648"/>
            <pc:sldLayoutMk cId="0" sldId="2147483652"/>
          </pc:sldLayoutMkLst>
          <pc:picChg chg="del">
            <ac:chgData name="Mohd. Talha Khan" userId="12755217ee7e49ab" providerId="LiveId" clId="{84A204C0-4DBB-4645-B6C9-B01075CACEF4}" dt="2025-11-02T17:10:09.211" v="2" actId="478"/>
            <ac:picMkLst>
              <pc:docMk/>
              <pc:sldMasterMk cId="0" sldId="2147483648"/>
              <pc:sldLayoutMk cId="0" sldId="2147483652"/>
              <ac:picMk id="4" creationId="{00000000-0000-0000-0000-000000000000}"/>
            </ac:picMkLst>
          </pc:picChg>
        </pc:sldLayoutChg>
        <pc:sldLayoutChg chg="delSp mod">
          <pc:chgData name="Mohd. Talha Khan" userId="12755217ee7e49ab" providerId="LiveId" clId="{84A204C0-4DBB-4645-B6C9-B01075CACEF4}" dt="2025-11-02T17:10:13.238" v="3" actId="478"/>
          <pc:sldLayoutMkLst>
            <pc:docMk/>
            <pc:sldMasterMk cId="0" sldId="2147483648"/>
            <pc:sldLayoutMk cId="0" sldId="2147483653"/>
          </pc:sldLayoutMkLst>
          <pc:picChg chg="del">
            <ac:chgData name="Mohd. Talha Khan" userId="12755217ee7e49ab" providerId="LiveId" clId="{84A204C0-4DBB-4645-B6C9-B01075CACEF4}" dt="2025-11-02T17:10:13.238" v="3" actId="478"/>
            <ac:picMkLst>
              <pc:docMk/>
              <pc:sldMasterMk cId="0" sldId="2147483648"/>
              <pc:sldLayoutMk cId="0" sldId="2147483653"/>
              <ac:picMk id="4" creationId="{00000000-0000-0000-0000-000000000000}"/>
            </ac:picMkLst>
          </pc:picChg>
        </pc:sldLayoutChg>
        <pc:sldLayoutChg chg="delSp mod">
          <pc:chgData name="Mohd. Talha Khan" userId="12755217ee7e49ab" providerId="LiveId" clId="{84A204C0-4DBB-4645-B6C9-B01075CACEF4}" dt="2025-11-02T17:10:18.554" v="4" actId="478"/>
          <pc:sldLayoutMkLst>
            <pc:docMk/>
            <pc:sldMasterMk cId="0" sldId="2147483648"/>
            <pc:sldLayoutMk cId="0" sldId="2147483654"/>
          </pc:sldLayoutMkLst>
          <pc:picChg chg="del">
            <ac:chgData name="Mohd. Talha Khan" userId="12755217ee7e49ab" providerId="LiveId" clId="{84A204C0-4DBB-4645-B6C9-B01075CACEF4}" dt="2025-11-02T17:10:18.554" v="4" actId="478"/>
            <ac:picMkLst>
              <pc:docMk/>
              <pc:sldMasterMk cId="0" sldId="2147483648"/>
              <pc:sldLayoutMk cId="0" sldId="2147483654"/>
              <ac:picMk id="4" creationId="{00000000-0000-0000-0000-000000000000}"/>
            </ac:picMkLst>
          </pc:picChg>
        </pc:sldLayoutChg>
        <pc:sldLayoutChg chg="delSp mod">
          <pc:chgData name="Mohd. Talha Khan" userId="12755217ee7e49ab" providerId="LiveId" clId="{84A204C0-4DBB-4645-B6C9-B01075CACEF4}" dt="2025-11-02T17:10:26.923" v="5" actId="478"/>
          <pc:sldLayoutMkLst>
            <pc:docMk/>
            <pc:sldMasterMk cId="0" sldId="2147483648"/>
            <pc:sldLayoutMk cId="0" sldId="2147483655"/>
          </pc:sldLayoutMkLst>
          <pc:picChg chg="del">
            <ac:chgData name="Mohd. Talha Khan" userId="12755217ee7e49ab" providerId="LiveId" clId="{84A204C0-4DBB-4645-B6C9-B01075CACEF4}" dt="2025-11-02T17:10:26.923" v="5" actId="478"/>
            <ac:picMkLst>
              <pc:docMk/>
              <pc:sldMasterMk cId="0" sldId="2147483648"/>
              <pc:sldLayoutMk cId="0" sldId="2147483655"/>
              <ac:picMk id="4" creationId="{00000000-0000-0000-0000-000000000000}"/>
            </ac:picMkLst>
          </pc:picChg>
        </pc:sldLayoutChg>
        <pc:sldLayoutChg chg="delSp mod">
          <pc:chgData name="Mohd. Talha Khan" userId="12755217ee7e49ab" providerId="LiveId" clId="{84A204C0-4DBB-4645-B6C9-B01075CACEF4}" dt="2025-11-02T17:10:34.236" v="6" actId="478"/>
          <pc:sldLayoutMkLst>
            <pc:docMk/>
            <pc:sldMasterMk cId="0" sldId="2147483648"/>
            <pc:sldLayoutMk cId="0" sldId="2147483656"/>
          </pc:sldLayoutMkLst>
          <pc:picChg chg="del">
            <ac:chgData name="Mohd. Talha Khan" userId="12755217ee7e49ab" providerId="LiveId" clId="{84A204C0-4DBB-4645-B6C9-B01075CACEF4}" dt="2025-11-02T17:10:34.236" v="6" actId="478"/>
            <ac:picMkLst>
              <pc:docMk/>
              <pc:sldMasterMk cId="0" sldId="2147483648"/>
              <pc:sldLayoutMk cId="0" sldId="2147483656"/>
              <ac:picMk id="4" creationId="{00000000-0000-0000-0000-000000000000}"/>
            </ac:picMkLst>
          </pc:picChg>
        </pc:sldLayoutChg>
        <pc:sldLayoutChg chg="delSp mod">
          <pc:chgData name="Mohd. Talha Khan" userId="12755217ee7e49ab" providerId="LiveId" clId="{84A204C0-4DBB-4645-B6C9-B01075CACEF4}" dt="2025-11-02T17:10:38.230" v="7" actId="478"/>
          <pc:sldLayoutMkLst>
            <pc:docMk/>
            <pc:sldMasterMk cId="0" sldId="2147483648"/>
            <pc:sldLayoutMk cId="0" sldId="2147483657"/>
          </pc:sldLayoutMkLst>
          <pc:picChg chg="del">
            <ac:chgData name="Mohd. Talha Khan" userId="12755217ee7e49ab" providerId="LiveId" clId="{84A204C0-4DBB-4645-B6C9-B01075CACEF4}" dt="2025-11-02T17:10:38.230" v="7" actId="478"/>
            <ac:picMkLst>
              <pc:docMk/>
              <pc:sldMasterMk cId="0" sldId="2147483648"/>
              <pc:sldLayoutMk cId="0" sldId="2147483657"/>
              <ac:picMk id="4" creationId="{00000000-0000-0000-0000-000000000000}"/>
            </ac:picMkLst>
          </pc:picChg>
        </pc:sldLayoutChg>
        <pc:sldLayoutChg chg="delSp mod">
          <pc:chgData name="Mohd. Talha Khan" userId="12755217ee7e49ab" providerId="LiveId" clId="{84A204C0-4DBB-4645-B6C9-B01075CACEF4}" dt="2025-11-02T17:10:42.313" v="8" actId="478"/>
          <pc:sldLayoutMkLst>
            <pc:docMk/>
            <pc:sldMasterMk cId="0" sldId="2147483648"/>
            <pc:sldLayoutMk cId="0" sldId="2147483658"/>
          </pc:sldLayoutMkLst>
          <pc:picChg chg="del">
            <ac:chgData name="Mohd. Talha Khan" userId="12755217ee7e49ab" providerId="LiveId" clId="{84A204C0-4DBB-4645-B6C9-B01075CACEF4}" dt="2025-11-02T17:10:42.313" v="8" actId="478"/>
            <ac:picMkLst>
              <pc:docMk/>
              <pc:sldMasterMk cId="0" sldId="2147483648"/>
              <pc:sldLayoutMk cId="0" sldId="2147483658"/>
              <ac:picMk id="4" creationId="{00000000-0000-0000-0000-000000000000}"/>
            </ac:picMkLst>
          </pc:picChg>
        </pc:sldLayoutChg>
        <pc:sldLayoutChg chg="delSp mod">
          <pc:chgData name="Mohd. Talha Khan" userId="12755217ee7e49ab" providerId="LiveId" clId="{84A204C0-4DBB-4645-B6C9-B01075CACEF4}" dt="2025-11-02T17:10:46.697" v="9" actId="478"/>
          <pc:sldLayoutMkLst>
            <pc:docMk/>
            <pc:sldMasterMk cId="0" sldId="2147483648"/>
            <pc:sldLayoutMk cId="0" sldId="2147483659"/>
          </pc:sldLayoutMkLst>
          <pc:picChg chg="del">
            <ac:chgData name="Mohd. Talha Khan" userId="12755217ee7e49ab" providerId="LiveId" clId="{84A204C0-4DBB-4645-B6C9-B01075CACEF4}" dt="2025-11-02T17:10:46.697" v="9" actId="478"/>
            <ac:picMkLst>
              <pc:docMk/>
              <pc:sldMasterMk cId="0" sldId="2147483648"/>
              <pc:sldLayoutMk cId="0" sldId="2147483659"/>
              <ac:picMk id="4"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070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386018"/>
            <a:ext cx="7123390" cy="754499"/>
          </a:xfrm>
          <a:prstGeom prst="rect">
            <a:avLst/>
          </a:prstGeom>
          <a:noFill/>
          <a:ln/>
        </p:spPr>
        <p:txBody>
          <a:bodyPr wrap="none" lIns="0" tIns="0" rIns="0" bIns="0" rtlCol="0" anchor="t"/>
          <a:lstStyle/>
          <a:p>
            <a:pPr marL="0" indent="0" algn="l">
              <a:lnSpc>
                <a:spcPts val="5550"/>
              </a:lnSpc>
              <a:buNone/>
            </a:pPr>
            <a:r>
              <a:rPr lang="en-US" sz="4450" dirty="0">
                <a:solidFill>
                  <a:srgbClr val="000000"/>
                </a:solidFill>
                <a:latin typeface="Anton" pitchFamily="34" charset="0"/>
                <a:ea typeface="Anton" pitchFamily="34" charset="-122"/>
                <a:cs typeface="Anton" pitchFamily="34" charset="-120"/>
              </a:rPr>
              <a:t>🌍</a:t>
            </a:r>
            <a:r>
              <a:rPr lang="en-US" sz="4450" dirty="0">
                <a:solidFill>
                  <a:srgbClr val="FA95AF"/>
                </a:solidFill>
                <a:latin typeface="Anton" pitchFamily="34" charset="0"/>
                <a:ea typeface="Anton" pitchFamily="34" charset="-122"/>
                <a:cs typeface="Anton" pitchFamily="34" charset="-120"/>
              </a:rPr>
              <a:t> AIR QUALITY INDEX PREDICTION</a:t>
            </a:r>
            <a:endParaRPr lang="en-US" sz="4450" dirty="0"/>
          </a:p>
        </p:txBody>
      </p:sp>
      <p:sp>
        <p:nvSpPr>
          <p:cNvPr id="4" name="Text 1"/>
          <p:cNvSpPr/>
          <p:nvPr/>
        </p:nvSpPr>
        <p:spPr>
          <a:xfrm>
            <a:off x="6280190" y="448067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Machine Learning-Powered Environmental Analytics Using Random Forest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5078" y="849987"/>
            <a:ext cx="3572351" cy="446484"/>
          </a:xfrm>
          <a:prstGeom prst="rect">
            <a:avLst/>
          </a:prstGeom>
          <a:noFill/>
          <a:ln/>
        </p:spPr>
        <p:txBody>
          <a:bodyPr wrap="none" lIns="0" tIns="0" rIns="0" bIns="0" rtlCol="0" anchor="t"/>
          <a:lstStyle/>
          <a:p>
            <a:pPr marL="0" indent="0" algn="l">
              <a:lnSpc>
                <a:spcPts val="3500"/>
              </a:lnSpc>
              <a:buNone/>
            </a:pPr>
            <a:r>
              <a:rPr lang="en-US" sz="2800" dirty="0">
                <a:solidFill>
                  <a:srgbClr val="FA95AF"/>
                </a:solidFill>
                <a:latin typeface="Anton" pitchFamily="34" charset="0"/>
                <a:ea typeface="Anton" pitchFamily="34" charset="-122"/>
                <a:cs typeface="Anton" pitchFamily="34" charset="-120"/>
              </a:rPr>
              <a:t>Future Roadmap</a:t>
            </a:r>
            <a:endParaRPr lang="en-US" sz="2800" dirty="0"/>
          </a:p>
        </p:txBody>
      </p:sp>
      <p:pic>
        <p:nvPicPr>
          <p:cNvPr id="4" name="Image 1" descr="preencoded.png"/>
          <p:cNvPicPr>
            <a:picLocks noChangeAspect="1"/>
          </p:cNvPicPr>
          <p:nvPr/>
        </p:nvPicPr>
        <p:blipFill>
          <a:blip r:embed="rId4"/>
          <a:stretch>
            <a:fillRect/>
          </a:stretch>
        </p:blipFill>
        <p:spPr>
          <a:xfrm>
            <a:off x="625078" y="1564362"/>
            <a:ext cx="535781" cy="1143000"/>
          </a:xfrm>
          <a:prstGeom prst="rect">
            <a:avLst/>
          </a:prstGeom>
        </p:spPr>
      </p:pic>
      <p:sp>
        <p:nvSpPr>
          <p:cNvPr id="5" name="Text 1"/>
          <p:cNvSpPr/>
          <p:nvPr/>
        </p:nvSpPr>
        <p:spPr>
          <a:xfrm>
            <a:off x="1339453" y="1742956"/>
            <a:ext cx="2232660" cy="278963"/>
          </a:xfrm>
          <a:prstGeom prst="rect">
            <a:avLst/>
          </a:prstGeom>
          <a:noFill/>
          <a:ln/>
        </p:spPr>
        <p:txBody>
          <a:bodyPr wrap="none" lIns="0" tIns="0" rIns="0" bIns="0" rtlCol="0" anchor="t"/>
          <a:lstStyle/>
          <a:p>
            <a:pPr marL="0" indent="0" algn="l">
              <a:lnSpc>
                <a:spcPts val="2150"/>
              </a:lnSpc>
              <a:buNone/>
            </a:pPr>
            <a:r>
              <a:rPr lang="en-US" sz="1750" dirty="0">
                <a:solidFill>
                  <a:srgbClr val="E0D6DE"/>
                </a:solidFill>
                <a:latin typeface="Anton" pitchFamily="34" charset="0"/>
                <a:ea typeface="Anton" pitchFamily="34" charset="-122"/>
                <a:cs typeface="Anton" pitchFamily="34" charset="-120"/>
              </a:rPr>
              <a:t>Time-Series Forecasting</a:t>
            </a:r>
            <a:endParaRPr lang="en-US" sz="1750" dirty="0"/>
          </a:p>
        </p:txBody>
      </p:sp>
      <p:sp>
        <p:nvSpPr>
          <p:cNvPr id="6" name="Text 2"/>
          <p:cNvSpPr/>
          <p:nvPr/>
        </p:nvSpPr>
        <p:spPr>
          <a:xfrm>
            <a:off x="1339453" y="2129076"/>
            <a:ext cx="7179469" cy="571500"/>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Fira Sans" pitchFamily="34" charset="0"/>
                <a:ea typeface="Fira Sans" pitchFamily="34" charset="-122"/>
                <a:cs typeface="Fira Sans" pitchFamily="34" charset="-120"/>
              </a:rPr>
              <a:t>Deploy LSTM neural networks for sequential AQI prediction capturing temporal dependencies</a:t>
            </a:r>
            <a:endParaRPr lang="en-US" sz="1400" dirty="0"/>
          </a:p>
        </p:txBody>
      </p:sp>
      <p:pic>
        <p:nvPicPr>
          <p:cNvPr id="7" name="Image 2" descr="preencoded.png"/>
          <p:cNvPicPr>
            <a:picLocks noChangeAspect="1"/>
          </p:cNvPicPr>
          <p:nvPr/>
        </p:nvPicPr>
        <p:blipFill>
          <a:blip r:embed="rId5"/>
          <a:stretch>
            <a:fillRect/>
          </a:stretch>
        </p:blipFill>
        <p:spPr>
          <a:xfrm>
            <a:off x="892969" y="3057763"/>
            <a:ext cx="535781" cy="1143000"/>
          </a:xfrm>
          <a:prstGeom prst="rect">
            <a:avLst/>
          </a:prstGeom>
        </p:spPr>
      </p:pic>
      <p:sp>
        <p:nvSpPr>
          <p:cNvPr id="8" name="Text 3"/>
          <p:cNvSpPr/>
          <p:nvPr/>
        </p:nvSpPr>
        <p:spPr>
          <a:xfrm>
            <a:off x="1607344" y="3236357"/>
            <a:ext cx="2232660" cy="278963"/>
          </a:xfrm>
          <a:prstGeom prst="rect">
            <a:avLst/>
          </a:prstGeom>
          <a:noFill/>
          <a:ln/>
        </p:spPr>
        <p:txBody>
          <a:bodyPr wrap="none" lIns="0" tIns="0" rIns="0" bIns="0" rtlCol="0" anchor="t"/>
          <a:lstStyle/>
          <a:p>
            <a:pPr marL="0" indent="0" algn="l">
              <a:lnSpc>
                <a:spcPts val="2150"/>
              </a:lnSpc>
              <a:buNone/>
            </a:pPr>
            <a:r>
              <a:rPr lang="en-US" sz="1750" dirty="0">
                <a:solidFill>
                  <a:srgbClr val="E0D6DE"/>
                </a:solidFill>
                <a:latin typeface="Anton" pitchFamily="34" charset="0"/>
                <a:ea typeface="Anton" pitchFamily="34" charset="-122"/>
                <a:cs typeface="Anton" pitchFamily="34" charset="-120"/>
              </a:rPr>
              <a:t>Geo-Spatial Analysis</a:t>
            </a:r>
            <a:endParaRPr lang="en-US" sz="1750" dirty="0"/>
          </a:p>
        </p:txBody>
      </p:sp>
      <p:sp>
        <p:nvSpPr>
          <p:cNvPr id="9" name="Text 4"/>
          <p:cNvSpPr/>
          <p:nvPr/>
        </p:nvSpPr>
        <p:spPr>
          <a:xfrm>
            <a:off x="1607344" y="3622477"/>
            <a:ext cx="6911578" cy="285750"/>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Fira Sans" pitchFamily="34" charset="0"/>
                <a:ea typeface="Fira Sans" pitchFamily="34" charset="-122"/>
                <a:cs typeface="Fira Sans" pitchFamily="34" charset="-120"/>
              </a:rPr>
              <a:t>Integrate Folium and Plotly for interactive mapping of regional air quality zones</a:t>
            </a:r>
            <a:endParaRPr lang="en-US" sz="1400" dirty="0"/>
          </a:p>
        </p:txBody>
      </p:sp>
      <p:pic>
        <p:nvPicPr>
          <p:cNvPr id="10" name="Image 3" descr="preencoded.png"/>
          <p:cNvPicPr>
            <a:picLocks noChangeAspect="1"/>
          </p:cNvPicPr>
          <p:nvPr/>
        </p:nvPicPr>
        <p:blipFill>
          <a:blip r:embed="rId5"/>
          <a:stretch>
            <a:fillRect/>
          </a:stretch>
        </p:blipFill>
        <p:spPr>
          <a:xfrm>
            <a:off x="1160859" y="4308038"/>
            <a:ext cx="535781" cy="1143000"/>
          </a:xfrm>
          <a:prstGeom prst="rect">
            <a:avLst/>
          </a:prstGeom>
        </p:spPr>
      </p:pic>
      <p:sp>
        <p:nvSpPr>
          <p:cNvPr id="11" name="Text 5"/>
          <p:cNvSpPr/>
          <p:nvPr/>
        </p:nvSpPr>
        <p:spPr>
          <a:xfrm>
            <a:off x="1875234" y="4486632"/>
            <a:ext cx="2232660" cy="278963"/>
          </a:xfrm>
          <a:prstGeom prst="rect">
            <a:avLst/>
          </a:prstGeom>
          <a:noFill/>
          <a:ln/>
        </p:spPr>
        <p:txBody>
          <a:bodyPr wrap="none" lIns="0" tIns="0" rIns="0" bIns="0" rtlCol="0" anchor="t"/>
          <a:lstStyle/>
          <a:p>
            <a:pPr marL="0" indent="0" algn="l">
              <a:lnSpc>
                <a:spcPts val="2150"/>
              </a:lnSpc>
              <a:buNone/>
            </a:pPr>
            <a:r>
              <a:rPr lang="en-US" sz="1750" dirty="0">
                <a:solidFill>
                  <a:srgbClr val="E0D6DE"/>
                </a:solidFill>
                <a:latin typeface="Anton" pitchFamily="34" charset="0"/>
                <a:ea typeface="Anton" pitchFamily="34" charset="-122"/>
                <a:cs typeface="Anton" pitchFamily="34" charset="-120"/>
              </a:rPr>
              <a:t>IoT Integration</a:t>
            </a:r>
            <a:endParaRPr lang="en-US" sz="1750" dirty="0"/>
          </a:p>
        </p:txBody>
      </p:sp>
      <p:sp>
        <p:nvSpPr>
          <p:cNvPr id="12" name="Text 6"/>
          <p:cNvSpPr/>
          <p:nvPr/>
        </p:nvSpPr>
        <p:spPr>
          <a:xfrm>
            <a:off x="1875234" y="4872752"/>
            <a:ext cx="6643688" cy="285750"/>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Fira Sans" pitchFamily="34" charset="0"/>
                <a:ea typeface="Fira Sans" pitchFamily="34" charset="-122"/>
                <a:cs typeface="Fira Sans" pitchFamily="34" charset="-120"/>
              </a:rPr>
              <a:t>Ingest live sensor data from distributed air quality monitoring networks</a:t>
            </a:r>
            <a:endParaRPr lang="en-US" sz="1400" dirty="0"/>
          </a:p>
        </p:txBody>
      </p:sp>
      <p:pic>
        <p:nvPicPr>
          <p:cNvPr id="13" name="Image 4" descr="preencoded.png"/>
          <p:cNvPicPr>
            <a:picLocks noChangeAspect="1"/>
          </p:cNvPicPr>
          <p:nvPr/>
        </p:nvPicPr>
        <p:blipFill>
          <a:blip r:embed="rId5"/>
          <a:stretch>
            <a:fillRect/>
          </a:stretch>
        </p:blipFill>
        <p:spPr>
          <a:xfrm>
            <a:off x="1428750" y="5558314"/>
            <a:ext cx="535781" cy="1143000"/>
          </a:xfrm>
          <a:prstGeom prst="rect">
            <a:avLst/>
          </a:prstGeom>
        </p:spPr>
      </p:pic>
      <p:sp>
        <p:nvSpPr>
          <p:cNvPr id="14" name="Text 7"/>
          <p:cNvSpPr/>
          <p:nvPr/>
        </p:nvSpPr>
        <p:spPr>
          <a:xfrm>
            <a:off x="2143125" y="5736908"/>
            <a:ext cx="2232660" cy="278963"/>
          </a:xfrm>
          <a:prstGeom prst="rect">
            <a:avLst/>
          </a:prstGeom>
          <a:noFill/>
          <a:ln/>
        </p:spPr>
        <p:txBody>
          <a:bodyPr wrap="none" lIns="0" tIns="0" rIns="0" bIns="0" rtlCol="0" anchor="t"/>
          <a:lstStyle/>
          <a:p>
            <a:pPr marL="0" indent="0" algn="l">
              <a:lnSpc>
                <a:spcPts val="2150"/>
              </a:lnSpc>
              <a:buNone/>
            </a:pPr>
            <a:r>
              <a:rPr lang="en-US" sz="1750" dirty="0">
                <a:solidFill>
                  <a:srgbClr val="E0D6DE"/>
                </a:solidFill>
                <a:latin typeface="Anton" pitchFamily="34" charset="0"/>
                <a:ea typeface="Anton" pitchFamily="34" charset="-122"/>
                <a:cs typeface="Anton" pitchFamily="34" charset="-120"/>
              </a:rPr>
              <a:t>Smart Alerting</a:t>
            </a:r>
            <a:endParaRPr lang="en-US" sz="1750" dirty="0"/>
          </a:p>
        </p:txBody>
      </p:sp>
      <p:sp>
        <p:nvSpPr>
          <p:cNvPr id="15" name="Text 8"/>
          <p:cNvSpPr/>
          <p:nvPr/>
        </p:nvSpPr>
        <p:spPr>
          <a:xfrm>
            <a:off x="2143125" y="6123027"/>
            <a:ext cx="6375797" cy="285750"/>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Fira Sans" pitchFamily="34" charset="0"/>
                <a:ea typeface="Fira Sans" pitchFamily="34" charset="-122"/>
                <a:cs typeface="Fira Sans" pitchFamily="34" charset="-120"/>
              </a:rPr>
              <a:t>Multi-channel notifications (email, SMS) with conversational AI capabilities</a:t>
            </a:r>
            <a:endParaRPr lang="en-US" sz="1400" dirty="0"/>
          </a:p>
        </p:txBody>
      </p:sp>
      <p:sp>
        <p:nvSpPr>
          <p:cNvPr id="16" name="Shape 9"/>
          <p:cNvSpPr/>
          <p:nvPr/>
        </p:nvSpPr>
        <p:spPr>
          <a:xfrm>
            <a:off x="625078" y="6920157"/>
            <a:ext cx="7893844" cy="29885"/>
          </a:xfrm>
          <a:prstGeom prst="rect">
            <a:avLst/>
          </a:prstGeom>
          <a:solidFill>
            <a:srgbClr val="E0D6DE">
              <a:alpha val="50000"/>
            </a:srgbClr>
          </a:solidFill>
          <a:ln/>
        </p:spPr>
      </p:sp>
      <p:sp>
        <p:nvSpPr>
          <p:cNvPr id="17" name="Text 10"/>
          <p:cNvSpPr/>
          <p:nvPr/>
        </p:nvSpPr>
        <p:spPr>
          <a:xfrm>
            <a:off x="625078" y="7150894"/>
            <a:ext cx="7893844" cy="228600"/>
          </a:xfrm>
          <a:prstGeom prst="rect">
            <a:avLst/>
          </a:prstGeom>
          <a:noFill/>
          <a:ln/>
        </p:spPr>
        <p:txBody>
          <a:bodyPr wrap="none" lIns="0" tIns="0" rIns="0" bIns="0" rtlCol="0" anchor="t"/>
          <a:lstStyle/>
          <a:p>
            <a:pPr marL="0" indent="0" algn="l">
              <a:lnSpc>
                <a:spcPts val="1800"/>
              </a:lnSpc>
              <a:buNone/>
            </a:pPr>
            <a:r>
              <a:rPr lang="en-US" sz="1100" b="1" dirty="0">
                <a:solidFill>
                  <a:srgbClr val="E0D6DE"/>
                </a:solidFill>
                <a:latin typeface="Fira Sans" pitchFamily="34" charset="0"/>
                <a:ea typeface="Fira Sans" pitchFamily="34" charset="-122"/>
                <a:cs typeface="Fira Sans" pitchFamily="34" charset="-120"/>
              </a:rPr>
              <a:t>References:</a:t>
            </a:r>
            <a:r>
              <a:rPr lang="en-US" sz="1100" dirty="0">
                <a:solidFill>
                  <a:srgbClr val="E0D6DE"/>
                </a:solidFill>
                <a:latin typeface="Fira Sans" pitchFamily="34" charset="0"/>
                <a:ea typeface="Fira Sans" pitchFamily="34" charset="-122"/>
                <a:cs typeface="Fira Sans" pitchFamily="34" charset="-120"/>
              </a:rPr>
              <a:t> Kaggle Air Quality Dataset • Scikit-learn Documentation • Streamlit Official Guide • WHO Air Quality Guidelines</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053"/>
          </a:xfrm>
          <a:prstGeom prst="rect">
            <a:avLst/>
          </a:prstGeom>
        </p:spPr>
      </p:pic>
      <p:sp>
        <p:nvSpPr>
          <p:cNvPr id="3" name="Text 0"/>
          <p:cNvSpPr/>
          <p:nvPr/>
        </p:nvSpPr>
        <p:spPr>
          <a:xfrm>
            <a:off x="6275903" y="620316"/>
            <a:ext cx="4553545" cy="563880"/>
          </a:xfrm>
          <a:prstGeom prst="rect">
            <a:avLst/>
          </a:prstGeom>
          <a:noFill/>
          <a:ln/>
        </p:spPr>
        <p:txBody>
          <a:bodyPr wrap="none" lIns="0" tIns="0" rIns="0" bIns="0" rtlCol="0" anchor="t"/>
          <a:lstStyle/>
          <a:p>
            <a:pPr marL="0" indent="0" algn="l">
              <a:lnSpc>
                <a:spcPts val="4400"/>
              </a:lnSpc>
              <a:buNone/>
            </a:pPr>
            <a:r>
              <a:rPr lang="en-US" sz="3550" dirty="0">
                <a:solidFill>
                  <a:srgbClr val="FA95AF"/>
                </a:solidFill>
                <a:latin typeface="Anton" pitchFamily="34" charset="0"/>
                <a:ea typeface="Anton" pitchFamily="34" charset="-122"/>
                <a:cs typeface="Anton" pitchFamily="34" charset="-120"/>
              </a:rPr>
              <a:t>Introduction &amp; Objectives</a:t>
            </a:r>
            <a:endParaRPr lang="en-US" sz="3550" dirty="0"/>
          </a:p>
        </p:txBody>
      </p:sp>
      <p:sp>
        <p:nvSpPr>
          <p:cNvPr id="4" name="Text 1"/>
          <p:cNvSpPr/>
          <p:nvPr/>
        </p:nvSpPr>
        <p:spPr>
          <a:xfrm>
            <a:off x="6275903" y="1522452"/>
            <a:ext cx="7564993" cy="1443990"/>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Fira Sans" pitchFamily="34" charset="0"/>
                <a:ea typeface="Fira Sans" pitchFamily="34" charset="-122"/>
                <a:cs typeface="Fira Sans" pitchFamily="34" charset="-120"/>
              </a:rPr>
              <a:t>Air pollution represents one of the most pressing environmental challenges globally, affecting billions of people and ecosystems. The Air Quality Index (AQI) quantifies pollution severity, enabling informed public health decisions and environmental policy.</a:t>
            </a:r>
            <a:endParaRPr lang="en-US" sz="1750" dirty="0"/>
          </a:p>
        </p:txBody>
      </p:sp>
      <p:sp>
        <p:nvSpPr>
          <p:cNvPr id="5" name="Text 2"/>
          <p:cNvSpPr/>
          <p:nvPr/>
        </p:nvSpPr>
        <p:spPr>
          <a:xfrm>
            <a:off x="6275903" y="3304699"/>
            <a:ext cx="3383518" cy="422910"/>
          </a:xfrm>
          <a:prstGeom prst="rect">
            <a:avLst/>
          </a:prstGeom>
          <a:noFill/>
          <a:ln/>
        </p:spPr>
        <p:txBody>
          <a:bodyPr wrap="none" lIns="0" tIns="0" rIns="0" bIns="0" rtlCol="0" anchor="t"/>
          <a:lstStyle/>
          <a:p>
            <a:pPr marL="0" indent="0" algn="l">
              <a:lnSpc>
                <a:spcPts val="3300"/>
              </a:lnSpc>
              <a:buNone/>
            </a:pPr>
            <a:r>
              <a:rPr lang="en-US" sz="2650" dirty="0">
                <a:solidFill>
                  <a:srgbClr val="FA95AF"/>
                </a:solidFill>
                <a:latin typeface="Anton" pitchFamily="34" charset="0"/>
                <a:ea typeface="Anton" pitchFamily="34" charset="-122"/>
                <a:cs typeface="Anton" pitchFamily="34" charset="-120"/>
              </a:rPr>
              <a:t>Project Goals</a:t>
            </a:r>
            <a:endParaRPr lang="en-US" sz="2650" dirty="0"/>
          </a:p>
        </p:txBody>
      </p:sp>
      <p:sp>
        <p:nvSpPr>
          <p:cNvPr id="6" name="Shape 3"/>
          <p:cNvSpPr/>
          <p:nvPr/>
        </p:nvSpPr>
        <p:spPr>
          <a:xfrm>
            <a:off x="6275903" y="4065865"/>
            <a:ext cx="3669744" cy="2021681"/>
          </a:xfrm>
          <a:prstGeom prst="roundRect">
            <a:avLst>
              <a:gd name="adj" fmla="val 1674"/>
            </a:avLst>
          </a:prstGeom>
          <a:solidFill>
            <a:srgbClr val="3E3E3E"/>
          </a:solidFill>
          <a:ln/>
        </p:spPr>
      </p:sp>
      <p:sp>
        <p:nvSpPr>
          <p:cNvPr id="7" name="Text 4"/>
          <p:cNvSpPr/>
          <p:nvPr/>
        </p:nvSpPr>
        <p:spPr>
          <a:xfrm>
            <a:off x="6501408" y="4291370"/>
            <a:ext cx="2819638" cy="352425"/>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Predict AQI Values</a:t>
            </a:r>
            <a:endParaRPr lang="en-US" sz="2200" dirty="0"/>
          </a:p>
        </p:txBody>
      </p:sp>
      <p:sp>
        <p:nvSpPr>
          <p:cNvPr id="8" name="Text 5"/>
          <p:cNvSpPr/>
          <p:nvPr/>
        </p:nvSpPr>
        <p:spPr>
          <a:xfrm>
            <a:off x="6501408" y="4779050"/>
            <a:ext cx="3218736" cy="1082993"/>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Fira Sans" pitchFamily="34" charset="0"/>
                <a:ea typeface="Fira Sans" pitchFamily="34" charset="-122"/>
                <a:cs typeface="Fira Sans" pitchFamily="34" charset="-120"/>
              </a:rPr>
              <a:t>Build accurate regression model for real-time air quality forecasting</a:t>
            </a:r>
            <a:endParaRPr lang="en-US" sz="1750" dirty="0"/>
          </a:p>
        </p:txBody>
      </p:sp>
      <p:sp>
        <p:nvSpPr>
          <p:cNvPr id="9" name="Shape 6"/>
          <p:cNvSpPr/>
          <p:nvPr/>
        </p:nvSpPr>
        <p:spPr>
          <a:xfrm>
            <a:off x="10171152" y="4065865"/>
            <a:ext cx="3669744" cy="2021681"/>
          </a:xfrm>
          <a:prstGeom prst="roundRect">
            <a:avLst>
              <a:gd name="adj" fmla="val 1674"/>
            </a:avLst>
          </a:prstGeom>
          <a:solidFill>
            <a:srgbClr val="3E3E3E"/>
          </a:solidFill>
          <a:ln/>
        </p:spPr>
      </p:sp>
      <p:sp>
        <p:nvSpPr>
          <p:cNvPr id="10" name="Text 7"/>
          <p:cNvSpPr/>
          <p:nvPr/>
        </p:nvSpPr>
        <p:spPr>
          <a:xfrm>
            <a:off x="10396657" y="4291370"/>
            <a:ext cx="2819638" cy="352425"/>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Classify Conditions</a:t>
            </a:r>
            <a:endParaRPr lang="en-US" sz="2200" dirty="0"/>
          </a:p>
        </p:txBody>
      </p:sp>
      <p:sp>
        <p:nvSpPr>
          <p:cNvPr id="11" name="Text 8"/>
          <p:cNvSpPr/>
          <p:nvPr/>
        </p:nvSpPr>
        <p:spPr>
          <a:xfrm>
            <a:off x="10396657" y="4779050"/>
            <a:ext cx="3218736" cy="1082993"/>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Fira Sans" pitchFamily="34" charset="0"/>
                <a:ea typeface="Fira Sans" pitchFamily="34" charset="-122"/>
                <a:cs typeface="Fira Sans" pitchFamily="34" charset="-120"/>
              </a:rPr>
              <a:t>Categorize air as Good, Moderate, Unhealthy, or Hazardous</a:t>
            </a:r>
            <a:endParaRPr lang="en-US" sz="1750" dirty="0"/>
          </a:p>
        </p:txBody>
      </p:sp>
      <p:sp>
        <p:nvSpPr>
          <p:cNvPr id="12" name="Shape 9"/>
          <p:cNvSpPr/>
          <p:nvPr/>
        </p:nvSpPr>
        <p:spPr>
          <a:xfrm>
            <a:off x="6275903" y="6313051"/>
            <a:ext cx="7564993" cy="1299686"/>
          </a:xfrm>
          <a:prstGeom prst="roundRect">
            <a:avLst>
              <a:gd name="adj" fmla="val 2603"/>
            </a:avLst>
          </a:prstGeom>
          <a:solidFill>
            <a:srgbClr val="3E3E3E"/>
          </a:solidFill>
          <a:ln/>
        </p:spPr>
      </p:sp>
      <p:sp>
        <p:nvSpPr>
          <p:cNvPr id="13" name="Text 10"/>
          <p:cNvSpPr/>
          <p:nvPr/>
        </p:nvSpPr>
        <p:spPr>
          <a:xfrm>
            <a:off x="6501408" y="6538555"/>
            <a:ext cx="2819638" cy="352425"/>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Enable Insights</a:t>
            </a:r>
            <a:endParaRPr lang="en-US" sz="2200" dirty="0"/>
          </a:p>
        </p:txBody>
      </p:sp>
      <p:sp>
        <p:nvSpPr>
          <p:cNvPr id="14" name="Text 11"/>
          <p:cNvSpPr/>
          <p:nvPr/>
        </p:nvSpPr>
        <p:spPr>
          <a:xfrm>
            <a:off x="6501408" y="7026235"/>
            <a:ext cx="7113984" cy="360998"/>
          </a:xfrm>
          <a:prstGeom prst="rect">
            <a:avLst/>
          </a:prstGeom>
          <a:noFill/>
          <a:ln/>
        </p:spPr>
        <p:txBody>
          <a:bodyPr wrap="none" lIns="0" tIns="0" rIns="0" bIns="0" rtlCol="0" anchor="t"/>
          <a:lstStyle/>
          <a:p>
            <a:pPr marL="0" indent="0" algn="l">
              <a:lnSpc>
                <a:spcPts val="2800"/>
              </a:lnSpc>
              <a:buNone/>
            </a:pPr>
            <a:r>
              <a:rPr lang="en-US" sz="1750" dirty="0">
                <a:solidFill>
                  <a:srgbClr val="E0D6DE"/>
                </a:solidFill>
                <a:latin typeface="Fira Sans" pitchFamily="34" charset="0"/>
                <a:ea typeface="Fira Sans" pitchFamily="34" charset="-122"/>
                <a:cs typeface="Fira Sans" pitchFamily="34" charset="-120"/>
              </a:rPr>
              <a:t>Deliver interactive dashboards and exportable analytical reports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8052" y="614958"/>
            <a:ext cx="4168259" cy="434340"/>
          </a:xfrm>
          <a:prstGeom prst="rect">
            <a:avLst/>
          </a:prstGeom>
          <a:noFill/>
          <a:ln/>
        </p:spPr>
        <p:txBody>
          <a:bodyPr wrap="none" lIns="0" tIns="0" rIns="0" bIns="0" rtlCol="0" anchor="t"/>
          <a:lstStyle/>
          <a:p>
            <a:pPr marL="0" indent="0" algn="l">
              <a:lnSpc>
                <a:spcPts val="3400"/>
              </a:lnSpc>
              <a:buNone/>
            </a:pPr>
            <a:r>
              <a:rPr lang="en-US" sz="2700" dirty="0">
                <a:solidFill>
                  <a:srgbClr val="FA95AF"/>
                </a:solidFill>
                <a:latin typeface="Anton" pitchFamily="34" charset="0"/>
                <a:ea typeface="Anton" pitchFamily="34" charset="-122"/>
                <a:cs typeface="Anton" pitchFamily="34" charset="-120"/>
              </a:rPr>
              <a:t>Data Pipeline &amp; Preprocessing</a:t>
            </a:r>
            <a:endParaRPr lang="en-US" sz="2700" dirty="0"/>
          </a:p>
        </p:txBody>
      </p:sp>
      <p:sp>
        <p:nvSpPr>
          <p:cNvPr id="4" name="Text 1"/>
          <p:cNvSpPr/>
          <p:nvPr/>
        </p:nvSpPr>
        <p:spPr>
          <a:xfrm>
            <a:off x="608052" y="1309926"/>
            <a:ext cx="7927896" cy="555784"/>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Fira Sans" pitchFamily="34" charset="0"/>
                <a:ea typeface="Fira Sans" pitchFamily="34" charset="-122"/>
                <a:cs typeface="Fira Sans" pitchFamily="34" charset="-120"/>
              </a:rPr>
              <a:t>A robust data engineering foundation ensures model reliability. Our workflow transformed raw Kaggle Air Quality Data into production-ready features through systematic preprocessing.</a:t>
            </a:r>
            <a:endParaRPr lang="en-US" sz="1350" dirty="0"/>
          </a:p>
        </p:txBody>
      </p:sp>
      <p:sp>
        <p:nvSpPr>
          <p:cNvPr id="5" name="Text 2"/>
          <p:cNvSpPr/>
          <p:nvPr/>
        </p:nvSpPr>
        <p:spPr>
          <a:xfrm>
            <a:off x="608052" y="2061091"/>
            <a:ext cx="173712" cy="217170"/>
          </a:xfrm>
          <a:prstGeom prst="rect">
            <a:avLst/>
          </a:prstGeom>
          <a:noFill/>
          <a:ln/>
        </p:spPr>
        <p:txBody>
          <a:bodyPr wrap="none" lIns="0" tIns="0" rIns="0" bIns="0" rtlCol="0" anchor="t"/>
          <a:lstStyle/>
          <a:p>
            <a:pPr marL="0" indent="0" algn="l">
              <a:lnSpc>
                <a:spcPts val="2150"/>
              </a:lnSpc>
              <a:buNone/>
            </a:pPr>
            <a:r>
              <a:rPr lang="en-US" sz="1350" dirty="0">
                <a:solidFill>
                  <a:srgbClr val="E0D6DE"/>
                </a:solidFill>
                <a:latin typeface="Anton Light" pitchFamily="34" charset="0"/>
                <a:ea typeface="Anton Light" pitchFamily="34" charset="-122"/>
                <a:cs typeface="Anton Light" pitchFamily="34" charset="-120"/>
              </a:rPr>
              <a:t>01</a:t>
            </a:r>
            <a:endParaRPr lang="en-US" sz="1350" dirty="0"/>
          </a:p>
        </p:txBody>
      </p:sp>
      <p:sp>
        <p:nvSpPr>
          <p:cNvPr id="6" name="Shape 3"/>
          <p:cNvSpPr/>
          <p:nvPr/>
        </p:nvSpPr>
        <p:spPr>
          <a:xfrm>
            <a:off x="608052" y="2333387"/>
            <a:ext cx="7927896" cy="22860"/>
          </a:xfrm>
          <a:prstGeom prst="rect">
            <a:avLst/>
          </a:prstGeom>
          <a:solidFill>
            <a:srgbClr val="FA95AE"/>
          </a:solidFill>
          <a:ln/>
        </p:spPr>
      </p:sp>
      <p:sp>
        <p:nvSpPr>
          <p:cNvPr id="7" name="Text 4"/>
          <p:cNvSpPr/>
          <p:nvPr/>
        </p:nvSpPr>
        <p:spPr>
          <a:xfrm>
            <a:off x="608052" y="2465903"/>
            <a:ext cx="2171938" cy="271463"/>
          </a:xfrm>
          <a:prstGeom prst="rect">
            <a:avLst/>
          </a:prstGeom>
          <a:noFill/>
          <a:ln/>
        </p:spPr>
        <p:txBody>
          <a:bodyPr wrap="none" lIns="0" tIns="0" rIns="0" bIns="0" rtlCol="0" anchor="t"/>
          <a:lstStyle/>
          <a:p>
            <a:pPr marL="0" indent="0" algn="l">
              <a:lnSpc>
                <a:spcPts val="2100"/>
              </a:lnSpc>
              <a:buNone/>
            </a:pPr>
            <a:r>
              <a:rPr lang="en-US" sz="1700" dirty="0">
                <a:solidFill>
                  <a:srgbClr val="E0D6DE"/>
                </a:solidFill>
                <a:latin typeface="Anton" pitchFamily="34" charset="0"/>
                <a:ea typeface="Anton" pitchFamily="34" charset="-122"/>
                <a:cs typeface="Anton" pitchFamily="34" charset="-120"/>
              </a:rPr>
              <a:t>Data Collection</a:t>
            </a:r>
            <a:endParaRPr lang="en-US" sz="1700" dirty="0"/>
          </a:p>
        </p:txBody>
      </p:sp>
      <p:sp>
        <p:nvSpPr>
          <p:cNvPr id="8" name="Text 5"/>
          <p:cNvSpPr/>
          <p:nvPr/>
        </p:nvSpPr>
        <p:spPr>
          <a:xfrm>
            <a:off x="608052" y="2841546"/>
            <a:ext cx="7927896" cy="277892"/>
          </a:xfrm>
          <a:prstGeom prst="rect">
            <a:avLst/>
          </a:prstGeom>
          <a:noFill/>
          <a:ln/>
        </p:spPr>
        <p:txBody>
          <a:bodyPr wrap="none" lIns="0" tIns="0" rIns="0" bIns="0" rtlCol="0" anchor="t"/>
          <a:lstStyle/>
          <a:p>
            <a:pPr marL="0" indent="0" algn="l">
              <a:lnSpc>
                <a:spcPts val="2150"/>
              </a:lnSpc>
              <a:buNone/>
            </a:pPr>
            <a:r>
              <a:rPr lang="en-US" sz="1350" dirty="0">
                <a:solidFill>
                  <a:srgbClr val="E0D6DE"/>
                </a:solidFill>
                <a:latin typeface="Fira Sans" pitchFamily="34" charset="0"/>
                <a:ea typeface="Fira Sans" pitchFamily="34" charset="-122"/>
                <a:cs typeface="Fira Sans" pitchFamily="34" charset="-120"/>
              </a:rPr>
              <a:t>Kaggle dataset with date, country, pollution status, and AQI values</a:t>
            </a:r>
            <a:endParaRPr lang="en-US" sz="1350" dirty="0"/>
          </a:p>
        </p:txBody>
      </p:sp>
      <p:sp>
        <p:nvSpPr>
          <p:cNvPr id="9" name="Text 6"/>
          <p:cNvSpPr/>
          <p:nvPr/>
        </p:nvSpPr>
        <p:spPr>
          <a:xfrm>
            <a:off x="608052" y="3423404"/>
            <a:ext cx="173712" cy="217170"/>
          </a:xfrm>
          <a:prstGeom prst="rect">
            <a:avLst/>
          </a:prstGeom>
          <a:noFill/>
          <a:ln/>
        </p:spPr>
        <p:txBody>
          <a:bodyPr wrap="none" lIns="0" tIns="0" rIns="0" bIns="0" rtlCol="0" anchor="t"/>
          <a:lstStyle/>
          <a:p>
            <a:pPr marL="0" indent="0" algn="l">
              <a:lnSpc>
                <a:spcPts val="2150"/>
              </a:lnSpc>
              <a:buNone/>
            </a:pPr>
            <a:r>
              <a:rPr lang="en-US" sz="1350" dirty="0">
                <a:solidFill>
                  <a:srgbClr val="E0D6DE"/>
                </a:solidFill>
                <a:latin typeface="Anton Light" pitchFamily="34" charset="0"/>
                <a:ea typeface="Anton Light" pitchFamily="34" charset="-122"/>
                <a:cs typeface="Anton Light" pitchFamily="34" charset="-120"/>
              </a:rPr>
              <a:t>02</a:t>
            </a:r>
            <a:endParaRPr lang="en-US" sz="1350" dirty="0"/>
          </a:p>
        </p:txBody>
      </p:sp>
      <p:sp>
        <p:nvSpPr>
          <p:cNvPr id="10" name="Shape 7"/>
          <p:cNvSpPr/>
          <p:nvPr/>
        </p:nvSpPr>
        <p:spPr>
          <a:xfrm>
            <a:off x="608052" y="3695700"/>
            <a:ext cx="7927896" cy="22860"/>
          </a:xfrm>
          <a:prstGeom prst="rect">
            <a:avLst/>
          </a:prstGeom>
          <a:solidFill>
            <a:srgbClr val="FA95AE"/>
          </a:solidFill>
          <a:ln/>
        </p:spPr>
      </p:sp>
      <p:sp>
        <p:nvSpPr>
          <p:cNvPr id="11" name="Text 8"/>
          <p:cNvSpPr/>
          <p:nvPr/>
        </p:nvSpPr>
        <p:spPr>
          <a:xfrm>
            <a:off x="608052" y="3828217"/>
            <a:ext cx="2171938" cy="271463"/>
          </a:xfrm>
          <a:prstGeom prst="rect">
            <a:avLst/>
          </a:prstGeom>
          <a:noFill/>
          <a:ln/>
        </p:spPr>
        <p:txBody>
          <a:bodyPr wrap="none" lIns="0" tIns="0" rIns="0" bIns="0" rtlCol="0" anchor="t"/>
          <a:lstStyle/>
          <a:p>
            <a:pPr marL="0" indent="0" algn="l">
              <a:lnSpc>
                <a:spcPts val="2100"/>
              </a:lnSpc>
              <a:buNone/>
            </a:pPr>
            <a:r>
              <a:rPr lang="en-US" sz="1700" dirty="0">
                <a:solidFill>
                  <a:srgbClr val="E0D6DE"/>
                </a:solidFill>
                <a:latin typeface="Anton" pitchFamily="34" charset="0"/>
                <a:ea typeface="Anton" pitchFamily="34" charset="-122"/>
                <a:cs typeface="Anton" pitchFamily="34" charset="-120"/>
              </a:rPr>
              <a:t>Feature Engineering</a:t>
            </a:r>
            <a:endParaRPr lang="en-US" sz="1700" dirty="0"/>
          </a:p>
        </p:txBody>
      </p:sp>
      <p:sp>
        <p:nvSpPr>
          <p:cNvPr id="12" name="Text 9"/>
          <p:cNvSpPr/>
          <p:nvPr/>
        </p:nvSpPr>
        <p:spPr>
          <a:xfrm>
            <a:off x="608052" y="4203859"/>
            <a:ext cx="7927896" cy="555784"/>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Fira Sans" pitchFamily="34" charset="0"/>
                <a:ea typeface="Fira Sans" pitchFamily="34" charset="-122"/>
                <a:cs typeface="Fira Sans" pitchFamily="34" charset="-120"/>
              </a:rPr>
              <a:t>Removed temporal columns; encoded categorical variables (Country, Status) using LabelEncoder for model compatibility</a:t>
            </a:r>
            <a:endParaRPr lang="en-US" sz="1350" dirty="0"/>
          </a:p>
        </p:txBody>
      </p:sp>
      <p:sp>
        <p:nvSpPr>
          <p:cNvPr id="13" name="Text 10"/>
          <p:cNvSpPr/>
          <p:nvPr/>
        </p:nvSpPr>
        <p:spPr>
          <a:xfrm>
            <a:off x="608052" y="5063609"/>
            <a:ext cx="173712" cy="217170"/>
          </a:xfrm>
          <a:prstGeom prst="rect">
            <a:avLst/>
          </a:prstGeom>
          <a:noFill/>
          <a:ln/>
        </p:spPr>
        <p:txBody>
          <a:bodyPr wrap="none" lIns="0" tIns="0" rIns="0" bIns="0" rtlCol="0" anchor="t"/>
          <a:lstStyle/>
          <a:p>
            <a:pPr marL="0" indent="0" algn="l">
              <a:lnSpc>
                <a:spcPts val="2150"/>
              </a:lnSpc>
              <a:buNone/>
            </a:pPr>
            <a:r>
              <a:rPr lang="en-US" sz="1350" dirty="0">
                <a:solidFill>
                  <a:srgbClr val="E0D6DE"/>
                </a:solidFill>
                <a:latin typeface="Anton Light" pitchFamily="34" charset="0"/>
                <a:ea typeface="Anton Light" pitchFamily="34" charset="-122"/>
                <a:cs typeface="Anton Light" pitchFamily="34" charset="-120"/>
              </a:rPr>
              <a:t>03</a:t>
            </a:r>
            <a:endParaRPr lang="en-US" sz="1350" dirty="0"/>
          </a:p>
        </p:txBody>
      </p:sp>
      <p:sp>
        <p:nvSpPr>
          <p:cNvPr id="14" name="Shape 11"/>
          <p:cNvSpPr/>
          <p:nvPr/>
        </p:nvSpPr>
        <p:spPr>
          <a:xfrm>
            <a:off x="608052" y="5335905"/>
            <a:ext cx="7927896" cy="22860"/>
          </a:xfrm>
          <a:prstGeom prst="rect">
            <a:avLst/>
          </a:prstGeom>
          <a:solidFill>
            <a:srgbClr val="FA95AE"/>
          </a:solidFill>
          <a:ln/>
        </p:spPr>
      </p:sp>
      <p:sp>
        <p:nvSpPr>
          <p:cNvPr id="15" name="Text 12"/>
          <p:cNvSpPr/>
          <p:nvPr/>
        </p:nvSpPr>
        <p:spPr>
          <a:xfrm>
            <a:off x="608052" y="5468422"/>
            <a:ext cx="2171938" cy="271463"/>
          </a:xfrm>
          <a:prstGeom prst="rect">
            <a:avLst/>
          </a:prstGeom>
          <a:noFill/>
          <a:ln/>
        </p:spPr>
        <p:txBody>
          <a:bodyPr wrap="none" lIns="0" tIns="0" rIns="0" bIns="0" rtlCol="0" anchor="t"/>
          <a:lstStyle/>
          <a:p>
            <a:pPr marL="0" indent="0" algn="l">
              <a:lnSpc>
                <a:spcPts val="2100"/>
              </a:lnSpc>
              <a:buNone/>
            </a:pPr>
            <a:r>
              <a:rPr lang="en-US" sz="1700" dirty="0">
                <a:solidFill>
                  <a:srgbClr val="E0D6DE"/>
                </a:solidFill>
                <a:latin typeface="Anton" pitchFamily="34" charset="0"/>
                <a:ea typeface="Anton" pitchFamily="34" charset="-122"/>
                <a:cs typeface="Anton" pitchFamily="34" charset="-120"/>
              </a:rPr>
              <a:t>Normalization</a:t>
            </a:r>
            <a:endParaRPr lang="en-US" sz="1700" dirty="0"/>
          </a:p>
        </p:txBody>
      </p:sp>
      <p:sp>
        <p:nvSpPr>
          <p:cNvPr id="16" name="Text 13"/>
          <p:cNvSpPr/>
          <p:nvPr/>
        </p:nvSpPr>
        <p:spPr>
          <a:xfrm>
            <a:off x="608052" y="5844064"/>
            <a:ext cx="7927896" cy="277892"/>
          </a:xfrm>
          <a:prstGeom prst="rect">
            <a:avLst/>
          </a:prstGeom>
          <a:noFill/>
          <a:ln/>
        </p:spPr>
        <p:txBody>
          <a:bodyPr wrap="none" lIns="0" tIns="0" rIns="0" bIns="0" rtlCol="0" anchor="t"/>
          <a:lstStyle/>
          <a:p>
            <a:pPr marL="0" indent="0" algn="l">
              <a:lnSpc>
                <a:spcPts val="2150"/>
              </a:lnSpc>
              <a:buNone/>
            </a:pPr>
            <a:r>
              <a:rPr lang="en-US" sz="1350" dirty="0">
                <a:solidFill>
                  <a:srgbClr val="E0D6DE"/>
                </a:solidFill>
                <a:latin typeface="Fira Sans" pitchFamily="34" charset="0"/>
                <a:ea typeface="Fira Sans" pitchFamily="34" charset="-122"/>
                <a:cs typeface="Fira Sans" pitchFamily="34" charset="-120"/>
              </a:rPr>
              <a:t>Applied StandardScaler to numerical features, ensuring consistent input ranges across all predictors</a:t>
            </a:r>
            <a:endParaRPr lang="en-US" sz="1350" dirty="0"/>
          </a:p>
        </p:txBody>
      </p:sp>
      <p:sp>
        <p:nvSpPr>
          <p:cNvPr id="17" name="Text 14"/>
          <p:cNvSpPr/>
          <p:nvPr/>
        </p:nvSpPr>
        <p:spPr>
          <a:xfrm>
            <a:off x="608052" y="6425922"/>
            <a:ext cx="173712" cy="217170"/>
          </a:xfrm>
          <a:prstGeom prst="rect">
            <a:avLst/>
          </a:prstGeom>
          <a:noFill/>
          <a:ln/>
        </p:spPr>
        <p:txBody>
          <a:bodyPr wrap="none" lIns="0" tIns="0" rIns="0" bIns="0" rtlCol="0" anchor="t"/>
          <a:lstStyle/>
          <a:p>
            <a:pPr marL="0" indent="0" algn="l">
              <a:lnSpc>
                <a:spcPts val="2150"/>
              </a:lnSpc>
              <a:buNone/>
            </a:pPr>
            <a:r>
              <a:rPr lang="en-US" sz="1350" dirty="0">
                <a:solidFill>
                  <a:srgbClr val="E0D6DE"/>
                </a:solidFill>
                <a:latin typeface="Anton Light" pitchFamily="34" charset="0"/>
                <a:ea typeface="Anton Light" pitchFamily="34" charset="-122"/>
                <a:cs typeface="Anton Light" pitchFamily="34" charset="-120"/>
              </a:rPr>
              <a:t>04</a:t>
            </a:r>
            <a:endParaRPr lang="en-US" sz="1350" dirty="0"/>
          </a:p>
        </p:txBody>
      </p:sp>
      <p:sp>
        <p:nvSpPr>
          <p:cNvPr id="18" name="Shape 15"/>
          <p:cNvSpPr/>
          <p:nvPr/>
        </p:nvSpPr>
        <p:spPr>
          <a:xfrm>
            <a:off x="608052" y="6698218"/>
            <a:ext cx="7927896" cy="22860"/>
          </a:xfrm>
          <a:prstGeom prst="rect">
            <a:avLst/>
          </a:prstGeom>
          <a:solidFill>
            <a:srgbClr val="FA95AE"/>
          </a:solidFill>
          <a:ln/>
        </p:spPr>
      </p:sp>
      <p:sp>
        <p:nvSpPr>
          <p:cNvPr id="19" name="Text 16"/>
          <p:cNvSpPr/>
          <p:nvPr/>
        </p:nvSpPr>
        <p:spPr>
          <a:xfrm>
            <a:off x="608052" y="6830735"/>
            <a:ext cx="2171938" cy="271463"/>
          </a:xfrm>
          <a:prstGeom prst="rect">
            <a:avLst/>
          </a:prstGeom>
          <a:noFill/>
          <a:ln/>
        </p:spPr>
        <p:txBody>
          <a:bodyPr wrap="none" lIns="0" tIns="0" rIns="0" bIns="0" rtlCol="0" anchor="t"/>
          <a:lstStyle/>
          <a:p>
            <a:pPr marL="0" indent="0" algn="l">
              <a:lnSpc>
                <a:spcPts val="2100"/>
              </a:lnSpc>
              <a:buNone/>
            </a:pPr>
            <a:r>
              <a:rPr lang="en-US" sz="1700" dirty="0">
                <a:solidFill>
                  <a:srgbClr val="E0D6DE"/>
                </a:solidFill>
                <a:latin typeface="Anton" pitchFamily="34" charset="0"/>
                <a:ea typeface="Anton" pitchFamily="34" charset="-122"/>
                <a:cs typeface="Anton" pitchFamily="34" charset="-120"/>
              </a:rPr>
              <a:t>Train-Test Split</a:t>
            </a:r>
            <a:endParaRPr lang="en-US" sz="1700" dirty="0"/>
          </a:p>
        </p:txBody>
      </p:sp>
      <p:sp>
        <p:nvSpPr>
          <p:cNvPr id="20" name="Text 17"/>
          <p:cNvSpPr/>
          <p:nvPr/>
        </p:nvSpPr>
        <p:spPr>
          <a:xfrm>
            <a:off x="608052" y="7206377"/>
            <a:ext cx="7927896" cy="277892"/>
          </a:xfrm>
          <a:prstGeom prst="rect">
            <a:avLst/>
          </a:prstGeom>
          <a:noFill/>
          <a:ln/>
        </p:spPr>
        <p:txBody>
          <a:bodyPr wrap="none" lIns="0" tIns="0" rIns="0" bIns="0" rtlCol="0" anchor="t"/>
          <a:lstStyle/>
          <a:p>
            <a:pPr marL="0" indent="0" algn="l">
              <a:lnSpc>
                <a:spcPts val="2150"/>
              </a:lnSpc>
              <a:buNone/>
            </a:pPr>
            <a:r>
              <a:rPr lang="en-US" sz="1350" dirty="0">
                <a:solidFill>
                  <a:srgbClr val="E0D6DE"/>
                </a:solidFill>
                <a:latin typeface="Fira Sans" pitchFamily="34" charset="0"/>
                <a:ea typeface="Fira Sans" pitchFamily="34" charset="-122"/>
                <a:cs typeface="Fira Sans" pitchFamily="34" charset="-120"/>
              </a:rPr>
              <a:t>80% training, 20% testing for unbiased model evaluation and generalization assessment</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55890" y="358140"/>
            <a:ext cx="3605451" cy="325636"/>
          </a:xfrm>
          <a:prstGeom prst="rect">
            <a:avLst/>
          </a:prstGeom>
          <a:noFill/>
          <a:ln/>
        </p:spPr>
        <p:txBody>
          <a:bodyPr wrap="none" lIns="0" tIns="0" rIns="0" bIns="0" rtlCol="0" anchor="t"/>
          <a:lstStyle/>
          <a:p>
            <a:pPr marL="0" indent="0" algn="l">
              <a:lnSpc>
                <a:spcPts val="2550"/>
              </a:lnSpc>
              <a:buNone/>
            </a:pPr>
            <a:r>
              <a:rPr lang="en-US" sz="2050" dirty="0">
                <a:solidFill>
                  <a:srgbClr val="FA95AF"/>
                </a:solidFill>
                <a:latin typeface="Anton" pitchFamily="34" charset="0"/>
                <a:ea typeface="Anton" pitchFamily="34" charset="-122"/>
                <a:cs typeface="Anton" pitchFamily="34" charset="-120"/>
              </a:rPr>
              <a:t>Model Architecture &amp; Performance</a:t>
            </a:r>
            <a:endParaRPr lang="en-US" sz="2050" dirty="0"/>
          </a:p>
        </p:txBody>
      </p:sp>
      <p:sp>
        <p:nvSpPr>
          <p:cNvPr id="3" name="Text 1"/>
          <p:cNvSpPr/>
          <p:nvPr/>
        </p:nvSpPr>
        <p:spPr>
          <a:xfrm>
            <a:off x="455890" y="1009412"/>
            <a:ext cx="1953935" cy="244197"/>
          </a:xfrm>
          <a:prstGeom prst="rect">
            <a:avLst/>
          </a:prstGeom>
          <a:noFill/>
          <a:ln/>
        </p:spPr>
        <p:txBody>
          <a:bodyPr wrap="none" lIns="0" tIns="0" rIns="0" bIns="0" rtlCol="0" anchor="t"/>
          <a:lstStyle/>
          <a:p>
            <a:pPr marL="0" indent="0" algn="l">
              <a:lnSpc>
                <a:spcPts val="1900"/>
              </a:lnSpc>
              <a:buNone/>
            </a:pPr>
            <a:r>
              <a:rPr lang="en-US" sz="1500" dirty="0">
                <a:solidFill>
                  <a:srgbClr val="FA95AF"/>
                </a:solidFill>
                <a:latin typeface="Anton" pitchFamily="34" charset="0"/>
                <a:ea typeface="Anton" pitchFamily="34" charset="-122"/>
                <a:cs typeface="Anton" pitchFamily="34" charset="-120"/>
              </a:rPr>
              <a:t>Why Random Forest?</a:t>
            </a:r>
            <a:endParaRPr lang="en-US" sz="1500" dirty="0"/>
          </a:p>
        </p:txBody>
      </p:sp>
      <p:sp>
        <p:nvSpPr>
          <p:cNvPr id="4" name="Text 2"/>
          <p:cNvSpPr/>
          <p:nvPr/>
        </p:nvSpPr>
        <p:spPr>
          <a:xfrm>
            <a:off x="455890" y="1383863"/>
            <a:ext cx="6700480" cy="208359"/>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E0D6DE"/>
                </a:solidFill>
                <a:latin typeface="Fira Sans" pitchFamily="34" charset="0"/>
                <a:ea typeface="Fira Sans" pitchFamily="34" charset="-122"/>
                <a:cs typeface="Fira Sans" pitchFamily="34" charset="-120"/>
              </a:rPr>
              <a:t>Non-linear Pattern Recognition:</a:t>
            </a:r>
            <a:r>
              <a:rPr lang="en-US" sz="1000" dirty="0">
                <a:solidFill>
                  <a:srgbClr val="E0D6DE"/>
                </a:solidFill>
                <a:latin typeface="Fira Sans" pitchFamily="34" charset="0"/>
                <a:ea typeface="Fira Sans" pitchFamily="34" charset="-122"/>
                <a:cs typeface="Fira Sans" pitchFamily="34" charset="-120"/>
              </a:rPr>
              <a:t> Captures complex environmental relationships</a:t>
            </a:r>
            <a:endParaRPr lang="en-US" sz="1000" dirty="0"/>
          </a:p>
        </p:txBody>
      </p:sp>
      <p:sp>
        <p:nvSpPr>
          <p:cNvPr id="5" name="Text 3"/>
          <p:cNvSpPr/>
          <p:nvPr/>
        </p:nvSpPr>
        <p:spPr>
          <a:xfrm>
            <a:off x="455890" y="1637705"/>
            <a:ext cx="6700480" cy="208359"/>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E0D6DE"/>
                </a:solidFill>
                <a:latin typeface="Fira Sans" pitchFamily="34" charset="0"/>
                <a:ea typeface="Fira Sans" pitchFamily="34" charset="-122"/>
                <a:cs typeface="Fira Sans" pitchFamily="34" charset="-120"/>
              </a:rPr>
              <a:t>Ensemble Strength:</a:t>
            </a:r>
            <a:r>
              <a:rPr lang="en-US" sz="1000" dirty="0">
                <a:solidFill>
                  <a:srgbClr val="E0D6DE"/>
                </a:solidFill>
                <a:latin typeface="Fira Sans" pitchFamily="34" charset="0"/>
                <a:ea typeface="Fira Sans" pitchFamily="34" charset="-122"/>
                <a:cs typeface="Fira Sans" pitchFamily="34" charset="-120"/>
              </a:rPr>
              <a:t> Multiple decision trees reduce overfitting risk</a:t>
            </a:r>
            <a:endParaRPr lang="en-US" sz="1000" dirty="0"/>
          </a:p>
        </p:txBody>
      </p:sp>
      <p:sp>
        <p:nvSpPr>
          <p:cNvPr id="6" name="Text 4"/>
          <p:cNvSpPr/>
          <p:nvPr/>
        </p:nvSpPr>
        <p:spPr>
          <a:xfrm>
            <a:off x="455890" y="1891546"/>
            <a:ext cx="6700480" cy="208359"/>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E0D6DE"/>
                </a:solidFill>
                <a:latin typeface="Fira Sans" pitchFamily="34" charset="0"/>
                <a:ea typeface="Fira Sans" pitchFamily="34" charset="-122"/>
                <a:cs typeface="Fira Sans" pitchFamily="34" charset="-120"/>
              </a:rPr>
              <a:t>Robust Handling:</a:t>
            </a:r>
            <a:r>
              <a:rPr lang="en-US" sz="1000" dirty="0">
                <a:solidFill>
                  <a:srgbClr val="E0D6DE"/>
                </a:solidFill>
                <a:latin typeface="Fira Sans" pitchFamily="34" charset="0"/>
                <a:ea typeface="Fira Sans" pitchFamily="34" charset="-122"/>
                <a:cs typeface="Fira Sans" pitchFamily="34" charset="-120"/>
              </a:rPr>
              <a:t> Manages both categorical and numerical features natively</a:t>
            </a:r>
            <a:endParaRPr lang="en-US" sz="1000" dirty="0"/>
          </a:p>
        </p:txBody>
      </p:sp>
      <p:sp>
        <p:nvSpPr>
          <p:cNvPr id="7" name="Text 5"/>
          <p:cNvSpPr/>
          <p:nvPr/>
        </p:nvSpPr>
        <p:spPr>
          <a:xfrm>
            <a:off x="455890" y="2145387"/>
            <a:ext cx="6700480" cy="208359"/>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E0D6DE"/>
                </a:solidFill>
                <a:latin typeface="Fira Sans" pitchFamily="34" charset="0"/>
                <a:ea typeface="Fira Sans" pitchFamily="34" charset="-122"/>
                <a:cs typeface="Fira Sans" pitchFamily="34" charset="-120"/>
              </a:rPr>
              <a:t>Feature Importance:</a:t>
            </a:r>
            <a:r>
              <a:rPr lang="en-US" sz="1000" dirty="0">
                <a:solidFill>
                  <a:srgbClr val="E0D6DE"/>
                </a:solidFill>
                <a:latin typeface="Fira Sans" pitchFamily="34" charset="0"/>
                <a:ea typeface="Fira Sans" pitchFamily="34" charset="-122"/>
                <a:cs typeface="Fira Sans" pitchFamily="34" charset="-120"/>
              </a:rPr>
              <a:t> Identifies critical AQI predictors</a:t>
            </a:r>
            <a:endParaRPr lang="en-US" sz="1000" dirty="0"/>
          </a:p>
        </p:txBody>
      </p:sp>
      <p:pic>
        <p:nvPicPr>
          <p:cNvPr id="8" name="Image 0" descr="preencoded.png"/>
          <p:cNvPicPr>
            <a:picLocks noChangeAspect="1"/>
          </p:cNvPicPr>
          <p:nvPr/>
        </p:nvPicPr>
        <p:blipFill>
          <a:blip r:embed="rId3"/>
          <a:stretch>
            <a:fillRect/>
          </a:stretch>
        </p:blipFill>
        <p:spPr>
          <a:xfrm>
            <a:off x="7352765" y="184427"/>
            <a:ext cx="5274708" cy="3622596"/>
          </a:xfrm>
          <a:prstGeom prst="rect">
            <a:avLst/>
          </a:prstGeom>
        </p:spPr>
      </p:pic>
      <p:sp>
        <p:nvSpPr>
          <p:cNvPr id="9" name="Text 6"/>
          <p:cNvSpPr/>
          <p:nvPr/>
        </p:nvSpPr>
        <p:spPr>
          <a:xfrm>
            <a:off x="120610" y="4428706"/>
            <a:ext cx="4464368" cy="429816"/>
          </a:xfrm>
          <a:prstGeom prst="rect">
            <a:avLst/>
          </a:prstGeom>
          <a:noFill/>
          <a:ln/>
        </p:spPr>
        <p:txBody>
          <a:bodyPr wrap="none" lIns="0" tIns="0" rIns="0" bIns="0" rtlCol="0" anchor="t"/>
          <a:lstStyle/>
          <a:p>
            <a:pPr marL="0" indent="0" algn="ctr">
              <a:lnSpc>
                <a:spcPts val="3350"/>
              </a:lnSpc>
              <a:buNone/>
            </a:pPr>
            <a:r>
              <a:rPr lang="en-US" sz="3350" dirty="0">
                <a:solidFill>
                  <a:srgbClr val="E0D6DE"/>
                </a:solidFill>
                <a:latin typeface="Anton" pitchFamily="34" charset="0"/>
                <a:ea typeface="Anton" pitchFamily="34" charset="-122"/>
                <a:cs typeface="Anton" pitchFamily="34" charset="-120"/>
              </a:rPr>
              <a:t>0.92</a:t>
            </a:r>
            <a:endParaRPr lang="en-US" sz="3350" dirty="0"/>
          </a:p>
        </p:txBody>
      </p:sp>
      <p:sp>
        <p:nvSpPr>
          <p:cNvPr id="10" name="Text 7"/>
          <p:cNvSpPr/>
          <p:nvPr/>
        </p:nvSpPr>
        <p:spPr>
          <a:xfrm>
            <a:off x="1432857" y="4950202"/>
            <a:ext cx="1628180" cy="203597"/>
          </a:xfrm>
          <a:prstGeom prst="rect">
            <a:avLst/>
          </a:prstGeom>
          <a:noFill/>
          <a:ln/>
        </p:spPr>
        <p:txBody>
          <a:bodyPr wrap="none" lIns="0" tIns="0" rIns="0" bIns="0" rtlCol="0" anchor="t"/>
          <a:lstStyle/>
          <a:p>
            <a:pPr marL="0" indent="0" algn="ctr">
              <a:lnSpc>
                <a:spcPts val="1600"/>
              </a:lnSpc>
              <a:buNone/>
            </a:pPr>
            <a:r>
              <a:rPr lang="en-US" sz="1250" dirty="0">
                <a:solidFill>
                  <a:srgbClr val="E0D6DE"/>
                </a:solidFill>
                <a:latin typeface="Anton" pitchFamily="34" charset="0"/>
                <a:ea typeface="Anton" pitchFamily="34" charset="-122"/>
                <a:cs typeface="Anton" pitchFamily="34" charset="-120"/>
              </a:rPr>
              <a:t>R² Score</a:t>
            </a:r>
            <a:endParaRPr lang="en-US" sz="1250" dirty="0"/>
          </a:p>
        </p:txBody>
      </p:sp>
      <p:sp>
        <p:nvSpPr>
          <p:cNvPr id="11" name="Text 8"/>
          <p:cNvSpPr/>
          <p:nvPr/>
        </p:nvSpPr>
        <p:spPr>
          <a:xfrm>
            <a:off x="120610" y="5898594"/>
            <a:ext cx="4464368" cy="416719"/>
          </a:xfrm>
          <a:prstGeom prst="rect">
            <a:avLst/>
          </a:prstGeom>
          <a:noFill/>
          <a:ln/>
        </p:spPr>
        <p:txBody>
          <a:bodyPr wrap="square" lIns="0" tIns="0" rIns="0" bIns="0" rtlCol="0" anchor="t"/>
          <a:lstStyle/>
          <a:p>
            <a:pPr marL="0" indent="0" algn="ctr">
              <a:lnSpc>
                <a:spcPts val="1600"/>
              </a:lnSpc>
              <a:buNone/>
            </a:pPr>
            <a:r>
              <a:rPr lang="en-US" sz="1000" dirty="0">
                <a:solidFill>
                  <a:srgbClr val="E0D6DE"/>
                </a:solidFill>
                <a:latin typeface="Fira Sans" pitchFamily="34" charset="0"/>
                <a:ea typeface="Fira Sans" pitchFamily="34" charset="-122"/>
                <a:cs typeface="Fira Sans" pitchFamily="34" charset="-120"/>
              </a:rPr>
              <a:t>Model explains 92% of AQI variance, demonstrating excellent predictive power</a:t>
            </a:r>
            <a:endParaRPr lang="en-US" sz="1000" dirty="0"/>
          </a:p>
        </p:txBody>
      </p:sp>
      <p:sp>
        <p:nvSpPr>
          <p:cNvPr id="12" name="Text 9"/>
          <p:cNvSpPr/>
          <p:nvPr/>
        </p:nvSpPr>
        <p:spPr>
          <a:xfrm>
            <a:off x="5245774" y="4414687"/>
            <a:ext cx="4464368" cy="429816"/>
          </a:xfrm>
          <a:prstGeom prst="rect">
            <a:avLst/>
          </a:prstGeom>
          <a:noFill/>
          <a:ln/>
        </p:spPr>
        <p:txBody>
          <a:bodyPr wrap="none" lIns="0" tIns="0" rIns="0" bIns="0" rtlCol="0" anchor="t"/>
          <a:lstStyle/>
          <a:p>
            <a:pPr marL="0" indent="0" algn="ctr">
              <a:lnSpc>
                <a:spcPts val="3350"/>
              </a:lnSpc>
              <a:buNone/>
            </a:pPr>
            <a:r>
              <a:rPr lang="en-US" sz="3350" dirty="0">
                <a:solidFill>
                  <a:srgbClr val="E0D6DE"/>
                </a:solidFill>
                <a:latin typeface="Anton" pitchFamily="34" charset="0"/>
                <a:ea typeface="Anton" pitchFamily="34" charset="-122"/>
                <a:cs typeface="Anton" pitchFamily="34" charset="-120"/>
              </a:rPr>
              <a:t>6.15</a:t>
            </a:r>
            <a:endParaRPr lang="en-US" sz="3350" dirty="0"/>
          </a:p>
        </p:txBody>
      </p:sp>
      <p:sp>
        <p:nvSpPr>
          <p:cNvPr id="13" name="Text 10"/>
          <p:cNvSpPr/>
          <p:nvPr/>
        </p:nvSpPr>
        <p:spPr>
          <a:xfrm>
            <a:off x="6663868" y="4964101"/>
            <a:ext cx="1628180" cy="203597"/>
          </a:xfrm>
          <a:prstGeom prst="rect">
            <a:avLst/>
          </a:prstGeom>
          <a:noFill/>
          <a:ln/>
        </p:spPr>
        <p:txBody>
          <a:bodyPr wrap="none" lIns="0" tIns="0" rIns="0" bIns="0" rtlCol="0" anchor="t"/>
          <a:lstStyle/>
          <a:p>
            <a:pPr marL="0" indent="0" algn="ctr">
              <a:lnSpc>
                <a:spcPts val="1600"/>
              </a:lnSpc>
              <a:buNone/>
            </a:pPr>
            <a:r>
              <a:rPr lang="en-US" sz="1250" dirty="0">
                <a:solidFill>
                  <a:srgbClr val="E0D6DE"/>
                </a:solidFill>
                <a:latin typeface="Anton" pitchFamily="34" charset="0"/>
                <a:ea typeface="Anton" pitchFamily="34" charset="-122"/>
                <a:cs typeface="Anton" pitchFamily="34" charset="-120"/>
              </a:rPr>
              <a:t>Mean Absolute Error</a:t>
            </a:r>
            <a:endParaRPr lang="en-US" sz="1250" dirty="0"/>
          </a:p>
        </p:txBody>
      </p:sp>
      <p:sp>
        <p:nvSpPr>
          <p:cNvPr id="14" name="Text 11"/>
          <p:cNvSpPr/>
          <p:nvPr/>
        </p:nvSpPr>
        <p:spPr>
          <a:xfrm>
            <a:off x="5245774" y="5912048"/>
            <a:ext cx="4464368" cy="416719"/>
          </a:xfrm>
          <a:prstGeom prst="rect">
            <a:avLst/>
          </a:prstGeom>
          <a:noFill/>
          <a:ln/>
        </p:spPr>
        <p:txBody>
          <a:bodyPr wrap="square" lIns="0" tIns="0" rIns="0" bIns="0" rtlCol="0" anchor="t"/>
          <a:lstStyle/>
          <a:p>
            <a:pPr marL="0" indent="0" algn="ctr">
              <a:lnSpc>
                <a:spcPts val="1600"/>
              </a:lnSpc>
              <a:buNone/>
            </a:pPr>
            <a:r>
              <a:rPr lang="en-US" sz="1000" dirty="0">
                <a:solidFill>
                  <a:srgbClr val="E0D6DE"/>
                </a:solidFill>
                <a:latin typeface="Fira Sans" pitchFamily="34" charset="0"/>
                <a:ea typeface="Fira Sans" pitchFamily="34" charset="-122"/>
                <a:cs typeface="Fira Sans" pitchFamily="34" charset="-120"/>
              </a:rPr>
              <a:t>Average prediction deviation—tight accuracy for environmental decision-making</a:t>
            </a:r>
            <a:endParaRPr lang="en-US" sz="1000" dirty="0"/>
          </a:p>
        </p:txBody>
      </p:sp>
      <p:sp>
        <p:nvSpPr>
          <p:cNvPr id="15" name="Text 12"/>
          <p:cNvSpPr/>
          <p:nvPr/>
        </p:nvSpPr>
        <p:spPr>
          <a:xfrm>
            <a:off x="9547384" y="4453680"/>
            <a:ext cx="4464368" cy="429816"/>
          </a:xfrm>
          <a:prstGeom prst="rect">
            <a:avLst/>
          </a:prstGeom>
          <a:noFill/>
          <a:ln/>
        </p:spPr>
        <p:txBody>
          <a:bodyPr wrap="none" lIns="0" tIns="0" rIns="0" bIns="0" rtlCol="0" anchor="t"/>
          <a:lstStyle/>
          <a:p>
            <a:pPr marL="0" indent="0" algn="ctr">
              <a:lnSpc>
                <a:spcPts val="3350"/>
              </a:lnSpc>
              <a:buNone/>
            </a:pPr>
            <a:r>
              <a:rPr lang="en-US" sz="3350" dirty="0">
                <a:solidFill>
                  <a:srgbClr val="E0D6DE"/>
                </a:solidFill>
                <a:latin typeface="Anton" pitchFamily="34" charset="0"/>
                <a:ea typeface="Anton" pitchFamily="34" charset="-122"/>
                <a:cs typeface="Anton" pitchFamily="34" charset="-120"/>
              </a:rPr>
              <a:t>8.42</a:t>
            </a:r>
            <a:endParaRPr lang="en-US" sz="3350" dirty="0"/>
          </a:p>
        </p:txBody>
      </p:sp>
      <p:sp>
        <p:nvSpPr>
          <p:cNvPr id="16" name="Text 13"/>
          <p:cNvSpPr/>
          <p:nvPr/>
        </p:nvSpPr>
        <p:spPr>
          <a:xfrm>
            <a:off x="10965478" y="4975504"/>
            <a:ext cx="1628180" cy="203597"/>
          </a:xfrm>
          <a:prstGeom prst="rect">
            <a:avLst/>
          </a:prstGeom>
          <a:noFill/>
          <a:ln/>
        </p:spPr>
        <p:txBody>
          <a:bodyPr wrap="none" lIns="0" tIns="0" rIns="0" bIns="0" rtlCol="0" anchor="t"/>
          <a:lstStyle/>
          <a:p>
            <a:pPr marL="0" indent="0" algn="ctr">
              <a:lnSpc>
                <a:spcPts val="1600"/>
              </a:lnSpc>
              <a:buNone/>
            </a:pPr>
            <a:r>
              <a:rPr lang="en-US" sz="1250" dirty="0">
                <a:solidFill>
                  <a:srgbClr val="E0D6DE"/>
                </a:solidFill>
                <a:latin typeface="Anton" pitchFamily="34" charset="0"/>
                <a:ea typeface="Anton" pitchFamily="34" charset="-122"/>
                <a:cs typeface="Anton" pitchFamily="34" charset="-120"/>
              </a:rPr>
              <a:t>RMSE</a:t>
            </a:r>
            <a:endParaRPr lang="en-US" sz="1250" dirty="0"/>
          </a:p>
        </p:txBody>
      </p:sp>
      <p:sp>
        <p:nvSpPr>
          <p:cNvPr id="17" name="Text 14"/>
          <p:cNvSpPr/>
          <p:nvPr/>
        </p:nvSpPr>
        <p:spPr>
          <a:xfrm>
            <a:off x="9977975" y="5912047"/>
            <a:ext cx="4464368" cy="416719"/>
          </a:xfrm>
          <a:prstGeom prst="rect">
            <a:avLst/>
          </a:prstGeom>
          <a:noFill/>
          <a:ln/>
        </p:spPr>
        <p:txBody>
          <a:bodyPr wrap="square" lIns="0" tIns="0" rIns="0" bIns="0" rtlCol="0" anchor="t"/>
          <a:lstStyle/>
          <a:p>
            <a:pPr marL="0" indent="0" algn="ctr">
              <a:lnSpc>
                <a:spcPts val="1600"/>
              </a:lnSpc>
              <a:buNone/>
            </a:pPr>
            <a:r>
              <a:rPr lang="en-US" sz="1000" dirty="0">
                <a:solidFill>
                  <a:srgbClr val="E0D6DE"/>
                </a:solidFill>
                <a:latin typeface="Fira Sans" pitchFamily="34" charset="0"/>
                <a:ea typeface="Fira Sans" pitchFamily="34" charset="-122"/>
                <a:cs typeface="Fira Sans" pitchFamily="34" charset="-120"/>
              </a:rPr>
              <a:t>Root Mean Squared Error penalizing larger deviations, confirming model stability</a:t>
            </a:r>
            <a:endParaRPr lang="en-US" sz="1000" dirty="0"/>
          </a:p>
        </p:txBody>
      </p:sp>
      <p:sp>
        <p:nvSpPr>
          <p:cNvPr id="18" name="Text 15"/>
          <p:cNvSpPr/>
          <p:nvPr/>
        </p:nvSpPr>
        <p:spPr>
          <a:xfrm>
            <a:off x="120610" y="6485811"/>
            <a:ext cx="13718619" cy="215979"/>
          </a:xfrm>
          <a:prstGeom prst="rect">
            <a:avLst/>
          </a:prstGeom>
          <a:noFill/>
          <a:ln/>
        </p:spPr>
        <p:txBody>
          <a:bodyPr wrap="none" lIns="0" tIns="0" rIns="0" bIns="0" rtlCol="0" anchor="t"/>
          <a:lstStyle/>
          <a:p>
            <a:pPr marL="0" indent="0" algn="l">
              <a:lnSpc>
                <a:spcPts val="1600"/>
              </a:lnSpc>
              <a:buNone/>
            </a:pPr>
            <a:r>
              <a:rPr lang="en-US" sz="1000" dirty="0">
                <a:solidFill>
                  <a:srgbClr val="E0D6DE"/>
                </a:solidFill>
                <a:latin typeface="Fira Sans" pitchFamily="34" charset="0"/>
                <a:ea typeface="Fira Sans" pitchFamily="34" charset="-122"/>
                <a:cs typeface="Fira Sans" pitchFamily="34" charset="-120"/>
              </a:rPr>
              <a:t>Model saved as </a:t>
            </a:r>
            <a:r>
              <a:rPr lang="en-US" sz="1000" dirty="0">
                <a:solidFill>
                  <a:srgbClr val="E0D6DE"/>
                </a:solidFill>
                <a:highlight>
                  <a:srgbClr val="2C2C2C"/>
                </a:highlight>
                <a:latin typeface="Consolas" pitchFamily="34" charset="0"/>
                <a:ea typeface="Consolas" pitchFamily="34" charset="-122"/>
                <a:cs typeface="Consolas" pitchFamily="34" charset="-120"/>
              </a:rPr>
              <a:t>aqi_model.pkl</a:t>
            </a:r>
            <a:r>
              <a:rPr lang="en-US" sz="1000" dirty="0">
                <a:solidFill>
                  <a:srgbClr val="E0D6DE"/>
                </a:solidFill>
                <a:latin typeface="Fira Sans" pitchFamily="34" charset="0"/>
                <a:ea typeface="Fira Sans" pitchFamily="34" charset="-122"/>
                <a:cs typeface="Fira Sans" pitchFamily="34" charset="-120"/>
              </a:rPr>
              <a:t> for production deployment and Streamlit integration.</a:t>
            </a:r>
            <a:endParaRPr lang="en-US"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97349" y="549831"/>
            <a:ext cx="5641777" cy="498038"/>
          </a:xfrm>
          <a:prstGeom prst="rect">
            <a:avLst/>
          </a:prstGeom>
          <a:noFill/>
          <a:ln/>
        </p:spPr>
        <p:txBody>
          <a:bodyPr wrap="none" lIns="0" tIns="0" rIns="0" bIns="0" rtlCol="0" anchor="t"/>
          <a:lstStyle/>
          <a:p>
            <a:pPr marL="0" indent="0" algn="l">
              <a:lnSpc>
                <a:spcPts val="3900"/>
              </a:lnSpc>
              <a:buNone/>
            </a:pPr>
            <a:r>
              <a:rPr lang="en-US" sz="3100" dirty="0">
                <a:solidFill>
                  <a:srgbClr val="FA95AF"/>
                </a:solidFill>
                <a:latin typeface="Anton" pitchFamily="34" charset="0"/>
                <a:ea typeface="Anton" pitchFamily="34" charset="-122"/>
                <a:cs typeface="Anton" pitchFamily="34" charset="-120"/>
              </a:rPr>
              <a:t>Streamlit Dashboard: Core Features</a:t>
            </a:r>
            <a:endParaRPr lang="en-US" sz="3100" dirty="0"/>
          </a:p>
        </p:txBody>
      </p:sp>
      <p:sp>
        <p:nvSpPr>
          <p:cNvPr id="3" name="Shape 1"/>
          <p:cNvSpPr/>
          <p:nvPr/>
        </p:nvSpPr>
        <p:spPr>
          <a:xfrm>
            <a:off x="697349" y="1446371"/>
            <a:ext cx="6518196" cy="1945005"/>
          </a:xfrm>
          <a:prstGeom prst="roundRect">
            <a:avLst>
              <a:gd name="adj" fmla="val 1537"/>
            </a:avLst>
          </a:prstGeom>
          <a:solidFill>
            <a:srgbClr val="3E3E3E"/>
          </a:solidFill>
          <a:ln/>
        </p:spPr>
      </p:sp>
      <p:sp>
        <p:nvSpPr>
          <p:cNvPr id="4" name="Shape 2"/>
          <p:cNvSpPr/>
          <p:nvPr/>
        </p:nvSpPr>
        <p:spPr>
          <a:xfrm>
            <a:off x="896541" y="1645563"/>
            <a:ext cx="597694" cy="597694"/>
          </a:xfrm>
          <a:prstGeom prst="roundRect">
            <a:avLst>
              <a:gd name="adj" fmla="val 15297269"/>
            </a:avLst>
          </a:prstGeom>
          <a:solidFill>
            <a:srgbClr val="FA95AE"/>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0847" y="1809869"/>
            <a:ext cx="268962" cy="268962"/>
          </a:xfrm>
          <a:prstGeom prst="rect">
            <a:avLst/>
          </a:prstGeom>
        </p:spPr>
      </p:pic>
      <p:sp>
        <p:nvSpPr>
          <p:cNvPr id="6" name="Text 3"/>
          <p:cNvSpPr/>
          <p:nvPr/>
        </p:nvSpPr>
        <p:spPr>
          <a:xfrm>
            <a:off x="896541" y="2442448"/>
            <a:ext cx="2490787" cy="311348"/>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Anton" pitchFamily="34" charset="0"/>
                <a:ea typeface="Anton" pitchFamily="34" charset="-122"/>
                <a:cs typeface="Anton" pitchFamily="34" charset="-120"/>
              </a:rPr>
              <a:t>CSV Upload</a:t>
            </a:r>
            <a:endParaRPr lang="en-US" sz="1950" dirty="0"/>
          </a:p>
        </p:txBody>
      </p:sp>
      <p:sp>
        <p:nvSpPr>
          <p:cNvPr id="7" name="Text 4"/>
          <p:cNvSpPr/>
          <p:nvPr/>
        </p:nvSpPr>
        <p:spPr>
          <a:xfrm>
            <a:off x="896541" y="2873335"/>
            <a:ext cx="6119813" cy="318849"/>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Batch process datasets for large-scale AQI predictions</a:t>
            </a:r>
            <a:endParaRPr lang="en-US" sz="1550" dirty="0"/>
          </a:p>
        </p:txBody>
      </p:sp>
      <p:sp>
        <p:nvSpPr>
          <p:cNvPr id="8" name="Shape 5"/>
          <p:cNvSpPr/>
          <p:nvPr/>
        </p:nvSpPr>
        <p:spPr>
          <a:xfrm>
            <a:off x="7414736" y="1446371"/>
            <a:ext cx="6518315" cy="1945005"/>
          </a:xfrm>
          <a:prstGeom prst="roundRect">
            <a:avLst>
              <a:gd name="adj" fmla="val 1537"/>
            </a:avLst>
          </a:prstGeom>
          <a:solidFill>
            <a:srgbClr val="3E3E3E"/>
          </a:solidFill>
          <a:ln/>
        </p:spPr>
      </p:sp>
      <p:sp>
        <p:nvSpPr>
          <p:cNvPr id="9" name="Shape 6"/>
          <p:cNvSpPr/>
          <p:nvPr/>
        </p:nvSpPr>
        <p:spPr>
          <a:xfrm>
            <a:off x="7613928" y="1645563"/>
            <a:ext cx="597694" cy="597694"/>
          </a:xfrm>
          <a:prstGeom prst="roundRect">
            <a:avLst>
              <a:gd name="adj" fmla="val 15297269"/>
            </a:avLst>
          </a:prstGeom>
          <a:solidFill>
            <a:srgbClr val="FA95AE"/>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8234" y="1809869"/>
            <a:ext cx="268962" cy="268962"/>
          </a:xfrm>
          <a:prstGeom prst="rect">
            <a:avLst/>
          </a:prstGeom>
        </p:spPr>
      </p:pic>
      <p:sp>
        <p:nvSpPr>
          <p:cNvPr id="11" name="Text 7"/>
          <p:cNvSpPr/>
          <p:nvPr/>
        </p:nvSpPr>
        <p:spPr>
          <a:xfrm>
            <a:off x="7613928" y="2442448"/>
            <a:ext cx="2490787" cy="311348"/>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Anton" pitchFamily="34" charset="0"/>
                <a:ea typeface="Anton" pitchFamily="34" charset="-122"/>
                <a:cs typeface="Anton" pitchFamily="34" charset="-120"/>
              </a:rPr>
              <a:t>Manual Input</a:t>
            </a:r>
            <a:endParaRPr lang="en-US" sz="1950" dirty="0"/>
          </a:p>
        </p:txBody>
      </p:sp>
      <p:sp>
        <p:nvSpPr>
          <p:cNvPr id="12" name="Text 8"/>
          <p:cNvSpPr/>
          <p:nvPr/>
        </p:nvSpPr>
        <p:spPr>
          <a:xfrm>
            <a:off x="7613928" y="2873335"/>
            <a:ext cx="6119932" cy="318849"/>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Real-time predictions via intuitive form controls</a:t>
            </a:r>
            <a:endParaRPr lang="en-US" sz="1550" dirty="0"/>
          </a:p>
        </p:txBody>
      </p:sp>
      <p:sp>
        <p:nvSpPr>
          <p:cNvPr id="13" name="Shape 9"/>
          <p:cNvSpPr/>
          <p:nvPr/>
        </p:nvSpPr>
        <p:spPr>
          <a:xfrm>
            <a:off x="697349" y="3590568"/>
            <a:ext cx="6518196" cy="1945005"/>
          </a:xfrm>
          <a:prstGeom prst="roundRect">
            <a:avLst>
              <a:gd name="adj" fmla="val 1537"/>
            </a:avLst>
          </a:prstGeom>
          <a:solidFill>
            <a:srgbClr val="3E3E3E"/>
          </a:solidFill>
          <a:ln/>
        </p:spPr>
      </p:sp>
      <p:sp>
        <p:nvSpPr>
          <p:cNvPr id="14" name="Shape 10"/>
          <p:cNvSpPr/>
          <p:nvPr/>
        </p:nvSpPr>
        <p:spPr>
          <a:xfrm>
            <a:off x="896541" y="3789759"/>
            <a:ext cx="597694" cy="597694"/>
          </a:xfrm>
          <a:prstGeom prst="roundRect">
            <a:avLst>
              <a:gd name="adj" fmla="val 15297269"/>
            </a:avLst>
          </a:prstGeom>
          <a:solidFill>
            <a:srgbClr val="FA95AE"/>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0847" y="3954066"/>
            <a:ext cx="268962" cy="268962"/>
          </a:xfrm>
          <a:prstGeom prst="rect">
            <a:avLst/>
          </a:prstGeom>
        </p:spPr>
      </p:pic>
      <p:sp>
        <p:nvSpPr>
          <p:cNvPr id="16" name="Text 11"/>
          <p:cNvSpPr/>
          <p:nvPr/>
        </p:nvSpPr>
        <p:spPr>
          <a:xfrm>
            <a:off x="896541" y="4586645"/>
            <a:ext cx="2490787" cy="311348"/>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Anton" pitchFamily="34" charset="0"/>
                <a:ea typeface="Anton" pitchFamily="34" charset="-122"/>
                <a:cs typeface="Anton" pitchFamily="34" charset="-120"/>
              </a:rPr>
              <a:t>Visualizations</a:t>
            </a:r>
            <a:endParaRPr lang="en-US" sz="1950" dirty="0"/>
          </a:p>
        </p:txBody>
      </p:sp>
      <p:sp>
        <p:nvSpPr>
          <p:cNvPr id="17" name="Text 12"/>
          <p:cNvSpPr/>
          <p:nvPr/>
        </p:nvSpPr>
        <p:spPr>
          <a:xfrm>
            <a:off x="896541" y="5017532"/>
            <a:ext cx="6119813" cy="318849"/>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Heatmaps, pair plots, and feature importance charts</a:t>
            </a:r>
            <a:endParaRPr lang="en-US" sz="1550" dirty="0"/>
          </a:p>
        </p:txBody>
      </p:sp>
      <p:sp>
        <p:nvSpPr>
          <p:cNvPr id="18" name="Shape 13"/>
          <p:cNvSpPr/>
          <p:nvPr/>
        </p:nvSpPr>
        <p:spPr>
          <a:xfrm>
            <a:off x="7414736" y="3590568"/>
            <a:ext cx="6518315" cy="1945005"/>
          </a:xfrm>
          <a:prstGeom prst="roundRect">
            <a:avLst>
              <a:gd name="adj" fmla="val 1537"/>
            </a:avLst>
          </a:prstGeom>
          <a:solidFill>
            <a:srgbClr val="3E3E3E"/>
          </a:solidFill>
          <a:ln/>
        </p:spPr>
      </p:sp>
      <p:sp>
        <p:nvSpPr>
          <p:cNvPr id="19" name="Shape 14"/>
          <p:cNvSpPr/>
          <p:nvPr/>
        </p:nvSpPr>
        <p:spPr>
          <a:xfrm>
            <a:off x="7613928" y="3789759"/>
            <a:ext cx="597694" cy="597694"/>
          </a:xfrm>
          <a:prstGeom prst="roundRect">
            <a:avLst>
              <a:gd name="adj" fmla="val 15297269"/>
            </a:avLst>
          </a:prstGeom>
          <a:solidFill>
            <a:srgbClr val="FA95AE"/>
          </a:solidFill>
          <a:ln/>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8234" y="3954066"/>
            <a:ext cx="268962" cy="268962"/>
          </a:xfrm>
          <a:prstGeom prst="rect">
            <a:avLst/>
          </a:prstGeom>
        </p:spPr>
      </p:pic>
      <p:sp>
        <p:nvSpPr>
          <p:cNvPr id="21" name="Text 15"/>
          <p:cNvSpPr/>
          <p:nvPr/>
        </p:nvSpPr>
        <p:spPr>
          <a:xfrm>
            <a:off x="7613928" y="4586645"/>
            <a:ext cx="2490787" cy="311348"/>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Anton" pitchFamily="34" charset="0"/>
                <a:ea typeface="Anton" pitchFamily="34" charset="-122"/>
                <a:cs typeface="Anton" pitchFamily="34" charset="-120"/>
              </a:rPr>
              <a:t>Voice Alerts</a:t>
            </a:r>
            <a:endParaRPr lang="en-US" sz="1950" dirty="0"/>
          </a:p>
        </p:txBody>
      </p:sp>
      <p:sp>
        <p:nvSpPr>
          <p:cNvPr id="22" name="Text 16"/>
          <p:cNvSpPr/>
          <p:nvPr/>
        </p:nvSpPr>
        <p:spPr>
          <a:xfrm>
            <a:off x="7613928" y="5017532"/>
            <a:ext cx="6119932" cy="318849"/>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pyttsx3-powered audio feedback for accessibility</a:t>
            </a:r>
            <a:endParaRPr lang="en-US" sz="1550" dirty="0"/>
          </a:p>
        </p:txBody>
      </p:sp>
      <p:sp>
        <p:nvSpPr>
          <p:cNvPr id="23" name="Shape 17"/>
          <p:cNvSpPr/>
          <p:nvPr/>
        </p:nvSpPr>
        <p:spPr>
          <a:xfrm>
            <a:off x="697349" y="5734764"/>
            <a:ext cx="6518196" cy="1945005"/>
          </a:xfrm>
          <a:prstGeom prst="roundRect">
            <a:avLst>
              <a:gd name="adj" fmla="val 1537"/>
            </a:avLst>
          </a:prstGeom>
          <a:solidFill>
            <a:srgbClr val="3E3E3E"/>
          </a:solidFill>
          <a:ln/>
        </p:spPr>
      </p:sp>
      <p:sp>
        <p:nvSpPr>
          <p:cNvPr id="24" name="Shape 18"/>
          <p:cNvSpPr/>
          <p:nvPr/>
        </p:nvSpPr>
        <p:spPr>
          <a:xfrm>
            <a:off x="896541" y="5933956"/>
            <a:ext cx="597694" cy="597694"/>
          </a:xfrm>
          <a:prstGeom prst="roundRect">
            <a:avLst>
              <a:gd name="adj" fmla="val 15297269"/>
            </a:avLst>
          </a:prstGeom>
          <a:solidFill>
            <a:srgbClr val="FA95AE"/>
          </a:solidFill>
          <a:ln/>
        </p:spPr>
      </p:sp>
      <p:pic>
        <p:nvPicPr>
          <p:cNvPr id="2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0847" y="6098262"/>
            <a:ext cx="268962" cy="268962"/>
          </a:xfrm>
          <a:prstGeom prst="rect">
            <a:avLst/>
          </a:prstGeom>
        </p:spPr>
      </p:pic>
      <p:sp>
        <p:nvSpPr>
          <p:cNvPr id="26" name="Text 19"/>
          <p:cNvSpPr/>
          <p:nvPr/>
        </p:nvSpPr>
        <p:spPr>
          <a:xfrm>
            <a:off x="896541" y="6730841"/>
            <a:ext cx="2490787" cy="311348"/>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Anton" pitchFamily="34" charset="0"/>
                <a:ea typeface="Anton" pitchFamily="34" charset="-122"/>
                <a:cs typeface="Anton" pitchFamily="34" charset="-120"/>
              </a:rPr>
              <a:t>PDF Reports</a:t>
            </a:r>
            <a:endParaRPr lang="en-US" sz="1950" dirty="0"/>
          </a:p>
        </p:txBody>
      </p:sp>
      <p:sp>
        <p:nvSpPr>
          <p:cNvPr id="27" name="Text 20"/>
          <p:cNvSpPr/>
          <p:nvPr/>
        </p:nvSpPr>
        <p:spPr>
          <a:xfrm>
            <a:off x="896541" y="7161728"/>
            <a:ext cx="6119813" cy="318849"/>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Export comprehensive analysis and predictions</a:t>
            </a:r>
            <a:endParaRPr lang="en-US" sz="1550" dirty="0"/>
          </a:p>
        </p:txBody>
      </p:sp>
      <p:sp>
        <p:nvSpPr>
          <p:cNvPr id="28" name="Shape 21"/>
          <p:cNvSpPr/>
          <p:nvPr/>
        </p:nvSpPr>
        <p:spPr>
          <a:xfrm>
            <a:off x="7414736" y="5734764"/>
            <a:ext cx="6518315" cy="1945005"/>
          </a:xfrm>
          <a:prstGeom prst="roundRect">
            <a:avLst>
              <a:gd name="adj" fmla="val 1537"/>
            </a:avLst>
          </a:prstGeom>
          <a:solidFill>
            <a:srgbClr val="3E3E3E"/>
          </a:solidFill>
          <a:ln/>
        </p:spPr>
      </p:sp>
      <p:sp>
        <p:nvSpPr>
          <p:cNvPr id="29" name="Shape 22"/>
          <p:cNvSpPr/>
          <p:nvPr/>
        </p:nvSpPr>
        <p:spPr>
          <a:xfrm>
            <a:off x="7613928" y="5933956"/>
            <a:ext cx="597694" cy="597694"/>
          </a:xfrm>
          <a:prstGeom prst="roundRect">
            <a:avLst>
              <a:gd name="adj" fmla="val 15297269"/>
            </a:avLst>
          </a:prstGeom>
          <a:solidFill>
            <a:srgbClr val="FA95AE"/>
          </a:solidFill>
          <a:ln/>
        </p:spPr>
      </p:sp>
      <p:pic>
        <p:nvPicPr>
          <p:cNvPr id="30"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78234" y="6098262"/>
            <a:ext cx="268962" cy="268962"/>
          </a:xfrm>
          <a:prstGeom prst="rect">
            <a:avLst/>
          </a:prstGeom>
        </p:spPr>
      </p:pic>
      <p:sp>
        <p:nvSpPr>
          <p:cNvPr id="31" name="Text 23"/>
          <p:cNvSpPr/>
          <p:nvPr/>
        </p:nvSpPr>
        <p:spPr>
          <a:xfrm>
            <a:off x="7613928" y="6730841"/>
            <a:ext cx="2490787" cy="311348"/>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Anton" pitchFamily="34" charset="0"/>
                <a:ea typeface="Anton" pitchFamily="34" charset="-122"/>
                <a:cs typeface="Anton" pitchFamily="34" charset="-120"/>
              </a:rPr>
              <a:t>Modern UI</a:t>
            </a:r>
            <a:endParaRPr lang="en-US" sz="1950" dirty="0"/>
          </a:p>
        </p:txBody>
      </p:sp>
      <p:sp>
        <p:nvSpPr>
          <p:cNvPr id="32" name="Text 24"/>
          <p:cNvSpPr/>
          <p:nvPr/>
        </p:nvSpPr>
        <p:spPr>
          <a:xfrm>
            <a:off x="7613928" y="7161728"/>
            <a:ext cx="6119932" cy="318849"/>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Animated gradients and floating air quality icons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9838" y="750094"/>
            <a:ext cx="3485078" cy="435531"/>
          </a:xfrm>
          <a:prstGeom prst="rect">
            <a:avLst/>
          </a:prstGeom>
          <a:noFill/>
          <a:ln/>
        </p:spPr>
        <p:txBody>
          <a:bodyPr wrap="none" lIns="0" tIns="0" rIns="0" bIns="0" rtlCol="0" anchor="t"/>
          <a:lstStyle/>
          <a:p>
            <a:pPr marL="0" indent="0" algn="l">
              <a:lnSpc>
                <a:spcPts val="3400"/>
              </a:lnSpc>
              <a:buNone/>
            </a:pPr>
            <a:r>
              <a:rPr lang="en-US" sz="2700" dirty="0">
                <a:solidFill>
                  <a:srgbClr val="FA95AF"/>
                </a:solidFill>
                <a:latin typeface="Anton" pitchFamily="34" charset="0"/>
                <a:ea typeface="Anton" pitchFamily="34" charset="-122"/>
                <a:cs typeface="Anton" pitchFamily="34" charset="-120"/>
              </a:rPr>
              <a:t>User Experience Design</a:t>
            </a:r>
            <a:endParaRPr lang="en-US" sz="2700" dirty="0"/>
          </a:p>
        </p:txBody>
      </p:sp>
      <p:sp>
        <p:nvSpPr>
          <p:cNvPr id="4" name="Text 1"/>
          <p:cNvSpPr/>
          <p:nvPr/>
        </p:nvSpPr>
        <p:spPr>
          <a:xfrm>
            <a:off x="609838" y="1446967"/>
            <a:ext cx="7924324" cy="557689"/>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Fira Sans" pitchFamily="34" charset="0"/>
                <a:ea typeface="Fira Sans" pitchFamily="34" charset="-122"/>
                <a:cs typeface="Fira Sans" pitchFamily="34" charset="-120"/>
              </a:rPr>
              <a:t>The application prioritizes accessibility, clarity, and real-time feedback for data scientists and environmental professionals.</a:t>
            </a:r>
            <a:endParaRPr lang="en-US" sz="1350" dirty="0"/>
          </a:p>
        </p:txBody>
      </p:sp>
      <p:sp>
        <p:nvSpPr>
          <p:cNvPr id="5" name="Shape 2"/>
          <p:cNvSpPr/>
          <p:nvPr/>
        </p:nvSpPr>
        <p:spPr>
          <a:xfrm>
            <a:off x="609838" y="2200632"/>
            <a:ext cx="7924324" cy="1328499"/>
          </a:xfrm>
          <a:prstGeom prst="roundRect">
            <a:avLst>
              <a:gd name="adj" fmla="val 8260"/>
            </a:avLst>
          </a:prstGeom>
          <a:solidFill>
            <a:srgbClr val="1F1F1F"/>
          </a:solidFill>
          <a:ln w="22860">
            <a:solidFill>
              <a:srgbClr val="575757"/>
            </a:solidFill>
            <a:prstDash val="solid"/>
          </a:ln>
        </p:spPr>
      </p:sp>
      <p:sp>
        <p:nvSpPr>
          <p:cNvPr id="6" name="Shape 3"/>
          <p:cNvSpPr/>
          <p:nvPr/>
        </p:nvSpPr>
        <p:spPr>
          <a:xfrm>
            <a:off x="586978" y="2200632"/>
            <a:ext cx="91440" cy="1328499"/>
          </a:xfrm>
          <a:prstGeom prst="roundRect">
            <a:avLst>
              <a:gd name="adj" fmla="val 28585"/>
            </a:avLst>
          </a:prstGeom>
          <a:solidFill>
            <a:srgbClr val="FA95AE"/>
          </a:solidFill>
          <a:ln/>
        </p:spPr>
      </p:sp>
      <p:sp>
        <p:nvSpPr>
          <p:cNvPr id="7" name="Text 4"/>
          <p:cNvSpPr/>
          <p:nvPr/>
        </p:nvSpPr>
        <p:spPr>
          <a:xfrm>
            <a:off x="875467" y="2397681"/>
            <a:ext cx="2178129" cy="272177"/>
          </a:xfrm>
          <a:prstGeom prst="rect">
            <a:avLst/>
          </a:prstGeom>
          <a:noFill/>
          <a:ln/>
        </p:spPr>
        <p:txBody>
          <a:bodyPr wrap="none" lIns="0" tIns="0" rIns="0" bIns="0" rtlCol="0" anchor="t"/>
          <a:lstStyle/>
          <a:p>
            <a:pPr marL="0" indent="0" algn="l">
              <a:lnSpc>
                <a:spcPts val="2100"/>
              </a:lnSpc>
              <a:buNone/>
            </a:pPr>
            <a:r>
              <a:rPr lang="en-US" sz="1700" dirty="0">
                <a:solidFill>
                  <a:srgbClr val="E0D6DE"/>
                </a:solidFill>
                <a:latin typeface="Anton" pitchFamily="34" charset="0"/>
                <a:ea typeface="Anton" pitchFamily="34" charset="-122"/>
                <a:cs typeface="Anton" pitchFamily="34" charset="-120"/>
              </a:rPr>
              <a:t>Gradient Aesthetic</a:t>
            </a:r>
            <a:endParaRPr lang="en-US" sz="1700" dirty="0"/>
          </a:p>
        </p:txBody>
      </p:sp>
      <p:sp>
        <p:nvSpPr>
          <p:cNvPr id="8" name="Text 5"/>
          <p:cNvSpPr/>
          <p:nvPr/>
        </p:nvSpPr>
        <p:spPr>
          <a:xfrm>
            <a:off x="875467" y="2774394"/>
            <a:ext cx="7461647" cy="557689"/>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Fira Sans" pitchFamily="34" charset="0"/>
                <a:ea typeface="Fira Sans" pitchFamily="34" charset="-122"/>
                <a:cs typeface="Fira Sans" pitchFamily="34" charset="-120"/>
              </a:rPr>
              <a:t>Animated background reduces cognitive load while maintaining visual interest and professional appearance</a:t>
            </a:r>
            <a:endParaRPr lang="en-US" sz="1350" dirty="0"/>
          </a:p>
        </p:txBody>
      </p:sp>
      <p:sp>
        <p:nvSpPr>
          <p:cNvPr id="9" name="Shape 6"/>
          <p:cNvSpPr/>
          <p:nvPr/>
        </p:nvSpPr>
        <p:spPr>
          <a:xfrm>
            <a:off x="609838" y="3703320"/>
            <a:ext cx="7924324" cy="1049655"/>
          </a:xfrm>
          <a:prstGeom prst="roundRect">
            <a:avLst>
              <a:gd name="adj" fmla="val 10454"/>
            </a:avLst>
          </a:prstGeom>
          <a:solidFill>
            <a:srgbClr val="1F1F1F"/>
          </a:solidFill>
          <a:ln w="22860">
            <a:solidFill>
              <a:srgbClr val="575757"/>
            </a:solidFill>
            <a:prstDash val="solid"/>
          </a:ln>
        </p:spPr>
      </p:sp>
      <p:sp>
        <p:nvSpPr>
          <p:cNvPr id="10" name="Shape 7"/>
          <p:cNvSpPr/>
          <p:nvPr/>
        </p:nvSpPr>
        <p:spPr>
          <a:xfrm>
            <a:off x="586978" y="3703320"/>
            <a:ext cx="91440" cy="1049655"/>
          </a:xfrm>
          <a:prstGeom prst="roundRect">
            <a:avLst>
              <a:gd name="adj" fmla="val 28585"/>
            </a:avLst>
          </a:prstGeom>
          <a:solidFill>
            <a:srgbClr val="FA95AE"/>
          </a:solidFill>
          <a:ln/>
        </p:spPr>
      </p:sp>
      <p:sp>
        <p:nvSpPr>
          <p:cNvPr id="11" name="Text 8"/>
          <p:cNvSpPr/>
          <p:nvPr/>
        </p:nvSpPr>
        <p:spPr>
          <a:xfrm>
            <a:off x="875467" y="3900368"/>
            <a:ext cx="2178129" cy="272177"/>
          </a:xfrm>
          <a:prstGeom prst="rect">
            <a:avLst/>
          </a:prstGeom>
          <a:noFill/>
          <a:ln/>
        </p:spPr>
        <p:txBody>
          <a:bodyPr wrap="none" lIns="0" tIns="0" rIns="0" bIns="0" rtlCol="0" anchor="t"/>
          <a:lstStyle/>
          <a:p>
            <a:pPr marL="0" indent="0" algn="l">
              <a:lnSpc>
                <a:spcPts val="2100"/>
              </a:lnSpc>
              <a:buNone/>
            </a:pPr>
            <a:r>
              <a:rPr lang="en-US" sz="1700" dirty="0">
                <a:solidFill>
                  <a:srgbClr val="E0D6DE"/>
                </a:solidFill>
                <a:latin typeface="Anton" pitchFamily="34" charset="0"/>
                <a:ea typeface="Anton" pitchFamily="34" charset="-122"/>
                <a:cs typeface="Anton" pitchFamily="34" charset="-120"/>
              </a:rPr>
              <a:t>Centered Metrics</a:t>
            </a:r>
            <a:endParaRPr lang="en-US" sz="1700" dirty="0"/>
          </a:p>
        </p:txBody>
      </p:sp>
      <p:sp>
        <p:nvSpPr>
          <p:cNvPr id="12" name="Text 9"/>
          <p:cNvSpPr/>
          <p:nvPr/>
        </p:nvSpPr>
        <p:spPr>
          <a:xfrm>
            <a:off x="875467" y="4277082"/>
            <a:ext cx="7461647" cy="278844"/>
          </a:xfrm>
          <a:prstGeom prst="rect">
            <a:avLst/>
          </a:prstGeom>
          <a:noFill/>
          <a:ln/>
        </p:spPr>
        <p:txBody>
          <a:bodyPr wrap="none" lIns="0" tIns="0" rIns="0" bIns="0" rtlCol="0" anchor="t"/>
          <a:lstStyle/>
          <a:p>
            <a:pPr marL="0" indent="0" algn="l">
              <a:lnSpc>
                <a:spcPts val="2150"/>
              </a:lnSpc>
              <a:buNone/>
            </a:pPr>
            <a:r>
              <a:rPr lang="en-US" sz="1350" dirty="0">
                <a:solidFill>
                  <a:srgbClr val="E0D6DE"/>
                </a:solidFill>
                <a:latin typeface="Fira Sans" pitchFamily="34" charset="0"/>
                <a:ea typeface="Fira Sans" pitchFamily="34" charset="-122"/>
                <a:cs typeface="Fira Sans" pitchFamily="34" charset="-120"/>
              </a:rPr>
              <a:t>Prominent display of predictions with color-coded AQI categories for instant comprehension</a:t>
            </a:r>
            <a:endParaRPr lang="en-US" sz="1350" dirty="0"/>
          </a:p>
        </p:txBody>
      </p:sp>
      <p:sp>
        <p:nvSpPr>
          <p:cNvPr id="13" name="Shape 10"/>
          <p:cNvSpPr/>
          <p:nvPr/>
        </p:nvSpPr>
        <p:spPr>
          <a:xfrm>
            <a:off x="609838" y="4927163"/>
            <a:ext cx="7924324" cy="1049655"/>
          </a:xfrm>
          <a:prstGeom prst="roundRect">
            <a:avLst>
              <a:gd name="adj" fmla="val 10454"/>
            </a:avLst>
          </a:prstGeom>
          <a:solidFill>
            <a:srgbClr val="1F1F1F"/>
          </a:solidFill>
          <a:ln w="22860">
            <a:solidFill>
              <a:srgbClr val="575757"/>
            </a:solidFill>
            <a:prstDash val="solid"/>
          </a:ln>
        </p:spPr>
      </p:sp>
      <p:sp>
        <p:nvSpPr>
          <p:cNvPr id="14" name="Shape 11"/>
          <p:cNvSpPr/>
          <p:nvPr/>
        </p:nvSpPr>
        <p:spPr>
          <a:xfrm>
            <a:off x="586978" y="4927163"/>
            <a:ext cx="91440" cy="1049655"/>
          </a:xfrm>
          <a:prstGeom prst="roundRect">
            <a:avLst>
              <a:gd name="adj" fmla="val 28585"/>
            </a:avLst>
          </a:prstGeom>
          <a:solidFill>
            <a:srgbClr val="FA95AE"/>
          </a:solidFill>
          <a:ln/>
        </p:spPr>
      </p:sp>
      <p:sp>
        <p:nvSpPr>
          <p:cNvPr id="15" name="Text 12"/>
          <p:cNvSpPr/>
          <p:nvPr/>
        </p:nvSpPr>
        <p:spPr>
          <a:xfrm>
            <a:off x="875467" y="5124212"/>
            <a:ext cx="2178129" cy="272177"/>
          </a:xfrm>
          <a:prstGeom prst="rect">
            <a:avLst/>
          </a:prstGeom>
          <a:noFill/>
          <a:ln/>
        </p:spPr>
        <p:txBody>
          <a:bodyPr wrap="none" lIns="0" tIns="0" rIns="0" bIns="0" rtlCol="0" anchor="t"/>
          <a:lstStyle/>
          <a:p>
            <a:pPr marL="0" indent="0" algn="l">
              <a:lnSpc>
                <a:spcPts val="2100"/>
              </a:lnSpc>
              <a:buNone/>
            </a:pPr>
            <a:r>
              <a:rPr lang="en-US" sz="1700" dirty="0">
                <a:solidFill>
                  <a:srgbClr val="E0D6DE"/>
                </a:solidFill>
                <a:latin typeface="Anton" pitchFamily="34" charset="0"/>
                <a:ea typeface="Anton" pitchFamily="34" charset="-122"/>
                <a:cs typeface="Anton" pitchFamily="34" charset="-120"/>
              </a:rPr>
              <a:t>Sidebar Controls</a:t>
            </a:r>
            <a:endParaRPr lang="en-US" sz="1700" dirty="0"/>
          </a:p>
        </p:txBody>
      </p:sp>
      <p:sp>
        <p:nvSpPr>
          <p:cNvPr id="16" name="Text 13"/>
          <p:cNvSpPr/>
          <p:nvPr/>
        </p:nvSpPr>
        <p:spPr>
          <a:xfrm>
            <a:off x="875467" y="5500926"/>
            <a:ext cx="7461647" cy="278844"/>
          </a:xfrm>
          <a:prstGeom prst="rect">
            <a:avLst/>
          </a:prstGeom>
          <a:noFill/>
          <a:ln/>
        </p:spPr>
        <p:txBody>
          <a:bodyPr wrap="none" lIns="0" tIns="0" rIns="0" bIns="0" rtlCol="0" anchor="t"/>
          <a:lstStyle/>
          <a:p>
            <a:pPr marL="0" indent="0" algn="l">
              <a:lnSpc>
                <a:spcPts val="2150"/>
              </a:lnSpc>
              <a:buNone/>
            </a:pPr>
            <a:r>
              <a:rPr lang="en-US" sz="1350" dirty="0">
                <a:solidFill>
                  <a:srgbClr val="E0D6DE"/>
                </a:solidFill>
                <a:latin typeface="Fira Sans" pitchFamily="34" charset="0"/>
                <a:ea typeface="Fira Sans" pitchFamily="34" charset="-122"/>
                <a:cs typeface="Fira Sans" pitchFamily="34" charset="-120"/>
              </a:rPr>
              <a:t>Non-intrusive refresh mechanisms and parameter adjustment without disrupting analysis flow</a:t>
            </a:r>
            <a:endParaRPr lang="en-US" sz="1350" dirty="0"/>
          </a:p>
        </p:txBody>
      </p:sp>
      <p:sp>
        <p:nvSpPr>
          <p:cNvPr id="17" name="Shape 14"/>
          <p:cNvSpPr/>
          <p:nvPr/>
        </p:nvSpPr>
        <p:spPr>
          <a:xfrm>
            <a:off x="609838" y="6151007"/>
            <a:ext cx="7924324" cy="1328499"/>
          </a:xfrm>
          <a:prstGeom prst="roundRect">
            <a:avLst>
              <a:gd name="adj" fmla="val 8260"/>
            </a:avLst>
          </a:prstGeom>
          <a:solidFill>
            <a:srgbClr val="1F1F1F"/>
          </a:solidFill>
          <a:ln w="22860">
            <a:solidFill>
              <a:srgbClr val="575757"/>
            </a:solidFill>
            <a:prstDash val="solid"/>
          </a:ln>
        </p:spPr>
      </p:sp>
      <p:sp>
        <p:nvSpPr>
          <p:cNvPr id="18" name="Shape 15"/>
          <p:cNvSpPr/>
          <p:nvPr/>
        </p:nvSpPr>
        <p:spPr>
          <a:xfrm>
            <a:off x="586978" y="6151007"/>
            <a:ext cx="91440" cy="1328499"/>
          </a:xfrm>
          <a:prstGeom prst="roundRect">
            <a:avLst>
              <a:gd name="adj" fmla="val 28585"/>
            </a:avLst>
          </a:prstGeom>
          <a:solidFill>
            <a:srgbClr val="FA95AE"/>
          </a:solidFill>
          <a:ln/>
        </p:spPr>
      </p:sp>
      <p:sp>
        <p:nvSpPr>
          <p:cNvPr id="19" name="Text 16"/>
          <p:cNvSpPr/>
          <p:nvPr/>
        </p:nvSpPr>
        <p:spPr>
          <a:xfrm>
            <a:off x="875467" y="6348055"/>
            <a:ext cx="2178129" cy="272177"/>
          </a:xfrm>
          <a:prstGeom prst="rect">
            <a:avLst/>
          </a:prstGeom>
          <a:noFill/>
          <a:ln/>
        </p:spPr>
        <p:txBody>
          <a:bodyPr wrap="none" lIns="0" tIns="0" rIns="0" bIns="0" rtlCol="0" anchor="t"/>
          <a:lstStyle/>
          <a:p>
            <a:pPr marL="0" indent="0" algn="l">
              <a:lnSpc>
                <a:spcPts val="2100"/>
              </a:lnSpc>
              <a:buNone/>
            </a:pPr>
            <a:r>
              <a:rPr lang="en-US" sz="1700" dirty="0">
                <a:solidFill>
                  <a:srgbClr val="E0D6DE"/>
                </a:solidFill>
                <a:latin typeface="Anton" pitchFamily="34" charset="0"/>
                <a:ea typeface="Anton" pitchFamily="34" charset="-122"/>
                <a:cs typeface="Anton" pitchFamily="34" charset="-120"/>
              </a:rPr>
              <a:t>Voice Integration</a:t>
            </a:r>
            <a:endParaRPr lang="en-US" sz="1700" dirty="0"/>
          </a:p>
        </p:txBody>
      </p:sp>
      <p:sp>
        <p:nvSpPr>
          <p:cNvPr id="20" name="Text 17"/>
          <p:cNvSpPr/>
          <p:nvPr/>
        </p:nvSpPr>
        <p:spPr>
          <a:xfrm>
            <a:off x="875467" y="6724769"/>
            <a:ext cx="7461647" cy="557689"/>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Fira Sans" pitchFamily="34" charset="0"/>
                <a:ea typeface="Fira Sans" pitchFamily="34" charset="-122"/>
                <a:cs typeface="Fira Sans" pitchFamily="34" charset="-120"/>
              </a:rPr>
              <a:t>Auditory feedback enhances accessibility and provides confirmatory alerts for critical predictions</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64902" y="207764"/>
            <a:ext cx="3287197" cy="346472"/>
          </a:xfrm>
          <a:prstGeom prst="rect">
            <a:avLst/>
          </a:prstGeom>
          <a:noFill/>
          <a:ln/>
        </p:spPr>
        <p:txBody>
          <a:bodyPr wrap="none" lIns="0" tIns="0" rIns="0" bIns="0" rtlCol="0" anchor="t"/>
          <a:lstStyle/>
          <a:p>
            <a:pPr marL="0" indent="0" algn="l">
              <a:lnSpc>
                <a:spcPts val="2700"/>
              </a:lnSpc>
              <a:buNone/>
            </a:pPr>
            <a:r>
              <a:rPr lang="en-US" sz="2150" dirty="0">
                <a:solidFill>
                  <a:srgbClr val="FA95AF"/>
                </a:solidFill>
                <a:latin typeface="Anton" pitchFamily="34" charset="0"/>
                <a:ea typeface="Anton" pitchFamily="34" charset="-122"/>
                <a:cs typeface="Anton" pitchFamily="34" charset="-120"/>
              </a:rPr>
              <a:t>Model Performance Summary</a:t>
            </a:r>
            <a:endParaRPr lang="en-US" sz="2150" dirty="0"/>
          </a:p>
        </p:txBody>
      </p:sp>
      <p:sp>
        <p:nvSpPr>
          <p:cNvPr id="3" name="Text 1"/>
          <p:cNvSpPr/>
          <p:nvPr/>
        </p:nvSpPr>
        <p:spPr>
          <a:xfrm>
            <a:off x="637341" y="820506"/>
            <a:ext cx="13660517" cy="657773"/>
          </a:xfrm>
          <a:prstGeom prst="rect">
            <a:avLst/>
          </a:prstGeom>
          <a:noFill/>
          <a:ln/>
        </p:spPr>
        <p:txBody>
          <a:bodyPr wrap="none" lIns="0" tIns="0" rIns="0" bIns="0" rtlCol="0" anchor="t"/>
          <a:lstStyle/>
          <a:p>
            <a:pPr marL="0" indent="0" algn="l">
              <a:lnSpc>
                <a:spcPts val="1700"/>
              </a:lnSpc>
              <a:buNone/>
            </a:pPr>
            <a:r>
              <a:rPr lang="en-US" sz="1200" dirty="0">
                <a:solidFill>
                  <a:srgbClr val="E0D6DE"/>
                </a:solidFill>
                <a:latin typeface="Fira Sans" pitchFamily="34" charset="0"/>
                <a:ea typeface="Fira Sans" pitchFamily="34" charset="-122"/>
                <a:cs typeface="Fira Sans" pitchFamily="34" charset="-120"/>
              </a:rPr>
              <a:t>The Random Forest model demonstrates exceptional reliability across all evaluation metrics, validating its readiness for production deployment in environmental monitoring applications.</a:t>
            </a:r>
            <a:endParaRPr lang="en-US" sz="1200" dirty="0"/>
          </a:p>
        </p:txBody>
      </p:sp>
      <p:pic>
        <p:nvPicPr>
          <p:cNvPr id="4" name="Image 0" descr="preencoded.png"/>
          <p:cNvPicPr>
            <a:picLocks noChangeAspect="1"/>
          </p:cNvPicPr>
          <p:nvPr/>
        </p:nvPicPr>
        <p:blipFill>
          <a:blip r:embed="rId3"/>
          <a:stretch>
            <a:fillRect/>
          </a:stretch>
        </p:blipFill>
        <p:spPr>
          <a:xfrm>
            <a:off x="1704143" y="1986486"/>
            <a:ext cx="10777417" cy="6035350"/>
          </a:xfrm>
          <a:prstGeom prst="rect">
            <a:avLst/>
          </a:prstGeom>
        </p:spPr>
      </p:pic>
      <p:sp>
        <p:nvSpPr>
          <p:cNvPr id="5" name="Text 2"/>
          <p:cNvSpPr/>
          <p:nvPr/>
        </p:nvSpPr>
        <p:spPr>
          <a:xfrm>
            <a:off x="484942" y="9187815"/>
            <a:ext cx="13660517" cy="221694"/>
          </a:xfrm>
          <a:prstGeom prst="rect">
            <a:avLst/>
          </a:prstGeom>
          <a:noFill/>
          <a:ln/>
        </p:spPr>
        <p:txBody>
          <a:bodyPr wrap="none" lIns="0" tIns="0" rIns="0" bIns="0" rtlCol="0" anchor="t"/>
          <a:lstStyle/>
          <a:p>
            <a:pPr marL="0" indent="0" algn="l">
              <a:lnSpc>
                <a:spcPts val="1700"/>
              </a:lnSpc>
              <a:buNone/>
            </a:pPr>
            <a:r>
              <a:rPr lang="en-US" sz="1050" b="1" dirty="0">
                <a:solidFill>
                  <a:srgbClr val="E0D6DE"/>
                </a:solidFill>
                <a:latin typeface="Fira Sans" pitchFamily="34" charset="0"/>
                <a:ea typeface="Fira Sans" pitchFamily="34" charset="-122"/>
                <a:cs typeface="Fira Sans" pitchFamily="34" charset="-120"/>
              </a:rPr>
              <a:t>Key Insight:</a:t>
            </a:r>
            <a:r>
              <a:rPr lang="en-US" sz="1050" dirty="0">
                <a:solidFill>
                  <a:srgbClr val="E0D6DE"/>
                </a:solidFill>
                <a:latin typeface="Fira Sans" pitchFamily="34" charset="0"/>
                <a:ea typeface="Fira Sans" pitchFamily="34" charset="-122"/>
                <a:cs typeface="Fira Sans" pitchFamily="34" charset="-120"/>
              </a:rPr>
              <a:t> With 92% variance explained and a mean absolute error of only 6.15 AQI points, the model achieves reliable precision for environmental decision-making and public health applications.</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78423"/>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FA95AF"/>
                </a:solidFill>
                <a:latin typeface="Anton" pitchFamily="34" charset="0"/>
                <a:ea typeface="Anton" pitchFamily="34" charset="-122"/>
                <a:cs typeface="Anton" pitchFamily="34" charset="-120"/>
              </a:rPr>
              <a:t>Conclusions &amp; Impact</a:t>
            </a:r>
            <a:endParaRPr lang="en-US" sz="3550" dirty="0"/>
          </a:p>
        </p:txBody>
      </p:sp>
      <p:sp>
        <p:nvSpPr>
          <p:cNvPr id="4" name="Text 1"/>
          <p:cNvSpPr/>
          <p:nvPr/>
        </p:nvSpPr>
        <p:spPr>
          <a:xfrm>
            <a:off x="793790" y="448556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This AI-powered AQI prediction system successfully integrates machine learning with environmental science, enabling stakeholders to make data-driven decisions about air quality management and public health interventions.</a:t>
            </a:r>
            <a:endParaRPr lang="en-US" sz="1750" dirty="0"/>
          </a:p>
        </p:txBody>
      </p:sp>
      <p:sp>
        <p:nvSpPr>
          <p:cNvPr id="5" name="Shape 2"/>
          <p:cNvSpPr/>
          <p:nvPr/>
        </p:nvSpPr>
        <p:spPr>
          <a:xfrm>
            <a:off x="793790" y="5466517"/>
            <a:ext cx="510302" cy="510302"/>
          </a:xfrm>
          <a:prstGeom prst="roundRect">
            <a:avLst>
              <a:gd name="adj" fmla="val 6667"/>
            </a:avLst>
          </a:prstGeom>
          <a:solidFill>
            <a:srgbClr val="3E3E3E"/>
          </a:solidFill>
          <a:ln/>
        </p:spPr>
      </p:sp>
      <p:sp>
        <p:nvSpPr>
          <p:cNvPr id="6" name="Text 3"/>
          <p:cNvSpPr/>
          <p:nvPr/>
        </p:nvSpPr>
        <p:spPr>
          <a:xfrm>
            <a:off x="878860" y="550902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Anton" pitchFamily="34" charset="0"/>
                <a:ea typeface="Anton" pitchFamily="34" charset="-122"/>
                <a:cs typeface="Anton" pitchFamily="34" charset="-120"/>
              </a:rPr>
              <a:t>1</a:t>
            </a:r>
            <a:endParaRPr lang="en-US" sz="2650" dirty="0"/>
          </a:p>
        </p:txBody>
      </p:sp>
      <p:sp>
        <p:nvSpPr>
          <p:cNvPr id="7" name="Text 4"/>
          <p:cNvSpPr/>
          <p:nvPr/>
        </p:nvSpPr>
        <p:spPr>
          <a:xfrm>
            <a:off x="1530906" y="55443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Modular Architecture</a:t>
            </a:r>
            <a:endParaRPr lang="en-US" sz="2200" dirty="0"/>
          </a:p>
        </p:txBody>
      </p:sp>
      <p:sp>
        <p:nvSpPr>
          <p:cNvPr id="8" name="Text 5"/>
          <p:cNvSpPr/>
          <p:nvPr/>
        </p:nvSpPr>
        <p:spPr>
          <a:xfrm>
            <a:off x="1530906" y="6034802"/>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Scalable design supports seamless integration of additional data sources and predictive models</a:t>
            </a:r>
            <a:endParaRPr lang="en-US" sz="1750" dirty="0"/>
          </a:p>
        </p:txBody>
      </p:sp>
      <p:sp>
        <p:nvSpPr>
          <p:cNvPr id="9" name="Shape 6"/>
          <p:cNvSpPr/>
          <p:nvPr/>
        </p:nvSpPr>
        <p:spPr>
          <a:xfrm>
            <a:off x="5235893" y="5466517"/>
            <a:ext cx="510302" cy="510302"/>
          </a:xfrm>
          <a:prstGeom prst="roundRect">
            <a:avLst>
              <a:gd name="adj" fmla="val 6667"/>
            </a:avLst>
          </a:prstGeom>
          <a:solidFill>
            <a:srgbClr val="3E3E3E"/>
          </a:solidFill>
          <a:ln/>
        </p:spPr>
      </p:sp>
      <p:sp>
        <p:nvSpPr>
          <p:cNvPr id="10" name="Text 7"/>
          <p:cNvSpPr/>
          <p:nvPr/>
        </p:nvSpPr>
        <p:spPr>
          <a:xfrm>
            <a:off x="5320963" y="550902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Anton" pitchFamily="34" charset="0"/>
                <a:ea typeface="Anton" pitchFamily="34" charset="-122"/>
                <a:cs typeface="Anton" pitchFamily="34" charset="-120"/>
              </a:rPr>
              <a:t>2</a:t>
            </a:r>
            <a:endParaRPr lang="en-US" sz="2650" dirty="0"/>
          </a:p>
        </p:txBody>
      </p:sp>
      <p:sp>
        <p:nvSpPr>
          <p:cNvPr id="11" name="Text 8"/>
          <p:cNvSpPr/>
          <p:nvPr/>
        </p:nvSpPr>
        <p:spPr>
          <a:xfrm>
            <a:off x="5973008" y="55443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Production Ready</a:t>
            </a:r>
            <a:endParaRPr lang="en-US" sz="2200" dirty="0"/>
          </a:p>
        </p:txBody>
      </p:sp>
      <p:sp>
        <p:nvSpPr>
          <p:cNvPr id="12" name="Text 9"/>
          <p:cNvSpPr/>
          <p:nvPr/>
        </p:nvSpPr>
        <p:spPr>
          <a:xfrm>
            <a:off x="5973008" y="6034802"/>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Streamlit deployment enables rapid prototyping and stakeholder accessibility without infrastructure overhead</a:t>
            </a:r>
            <a:endParaRPr lang="en-US" sz="1750" dirty="0"/>
          </a:p>
        </p:txBody>
      </p:sp>
      <p:sp>
        <p:nvSpPr>
          <p:cNvPr id="13" name="Shape 10"/>
          <p:cNvSpPr/>
          <p:nvPr/>
        </p:nvSpPr>
        <p:spPr>
          <a:xfrm>
            <a:off x="9677995" y="5466517"/>
            <a:ext cx="510302" cy="510302"/>
          </a:xfrm>
          <a:prstGeom prst="roundRect">
            <a:avLst>
              <a:gd name="adj" fmla="val 6667"/>
            </a:avLst>
          </a:prstGeom>
          <a:solidFill>
            <a:srgbClr val="3E3E3E"/>
          </a:solidFill>
          <a:ln/>
        </p:spPr>
      </p:sp>
      <p:sp>
        <p:nvSpPr>
          <p:cNvPr id="14" name="Text 11"/>
          <p:cNvSpPr/>
          <p:nvPr/>
        </p:nvSpPr>
        <p:spPr>
          <a:xfrm>
            <a:off x="9763065" y="550902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Anton" pitchFamily="34" charset="0"/>
                <a:ea typeface="Anton" pitchFamily="34" charset="-122"/>
                <a:cs typeface="Anton" pitchFamily="34" charset="-120"/>
              </a:rPr>
              <a:t>3</a:t>
            </a:r>
            <a:endParaRPr lang="en-US" sz="2650" dirty="0"/>
          </a:p>
        </p:txBody>
      </p:sp>
      <p:sp>
        <p:nvSpPr>
          <p:cNvPr id="15" name="Text 12"/>
          <p:cNvSpPr/>
          <p:nvPr/>
        </p:nvSpPr>
        <p:spPr>
          <a:xfrm>
            <a:off x="10415111" y="55443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Extensible Framework</a:t>
            </a:r>
            <a:endParaRPr lang="en-US" sz="2200" dirty="0"/>
          </a:p>
        </p:txBody>
      </p:sp>
      <p:sp>
        <p:nvSpPr>
          <p:cNvPr id="16" name="Text 13"/>
          <p:cNvSpPr/>
          <p:nvPr/>
        </p:nvSpPr>
        <p:spPr>
          <a:xfrm>
            <a:off x="10415111" y="6034802"/>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Foundation for real-time forecasting, regional analysis, and alert systems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16875" y="563166"/>
            <a:ext cx="4096464" cy="512088"/>
          </a:xfrm>
          <a:prstGeom prst="rect">
            <a:avLst/>
          </a:prstGeom>
          <a:noFill/>
          <a:ln/>
        </p:spPr>
        <p:txBody>
          <a:bodyPr wrap="none" lIns="0" tIns="0" rIns="0" bIns="0" rtlCol="0" anchor="t"/>
          <a:lstStyle/>
          <a:p>
            <a:pPr marL="0" indent="0" algn="l">
              <a:lnSpc>
                <a:spcPts val="4000"/>
              </a:lnSpc>
              <a:buNone/>
            </a:pPr>
            <a:r>
              <a:rPr lang="en-US" sz="3200" dirty="0">
                <a:solidFill>
                  <a:srgbClr val="FA95AF"/>
                </a:solidFill>
                <a:latin typeface="Anton" pitchFamily="34" charset="0"/>
                <a:ea typeface="Anton" pitchFamily="34" charset="-122"/>
                <a:cs typeface="Anton" pitchFamily="34" charset="-120"/>
              </a:rPr>
              <a:t>Technical Stack</a:t>
            </a:r>
            <a:endParaRPr lang="en-US" sz="3200" dirty="0"/>
          </a:p>
        </p:txBody>
      </p:sp>
      <p:sp>
        <p:nvSpPr>
          <p:cNvPr id="3" name="Text 1"/>
          <p:cNvSpPr/>
          <p:nvPr/>
        </p:nvSpPr>
        <p:spPr>
          <a:xfrm>
            <a:off x="716875" y="1484828"/>
            <a:ext cx="13196649" cy="655320"/>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The project leverages industry-standard tools optimized for data science workflows, ensuring maintainability, scalability, and collaborative development.</a:t>
            </a:r>
            <a:endParaRPr lang="en-US" sz="1600" dirty="0"/>
          </a:p>
        </p:txBody>
      </p:sp>
      <p:sp>
        <p:nvSpPr>
          <p:cNvPr id="4" name="Shape 2"/>
          <p:cNvSpPr/>
          <p:nvPr/>
        </p:nvSpPr>
        <p:spPr>
          <a:xfrm>
            <a:off x="716875" y="2370534"/>
            <a:ext cx="13196649" cy="5313045"/>
          </a:xfrm>
          <a:prstGeom prst="roundRect">
            <a:avLst>
              <a:gd name="adj" fmla="val 578"/>
            </a:avLst>
          </a:prstGeom>
          <a:noFill/>
          <a:ln w="7620">
            <a:solidFill>
              <a:srgbClr val="FFFFFF">
                <a:alpha val="24000"/>
              </a:srgbClr>
            </a:solidFill>
            <a:prstDash val="solid"/>
          </a:ln>
        </p:spPr>
      </p:sp>
      <p:sp>
        <p:nvSpPr>
          <p:cNvPr id="5" name="Shape 3"/>
          <p:cNvSpPr/>
          <p:nvPr/>
        </p:nvSpPr>
        <p:spPr>
          <a:xfrm>
            <a:off x="724495" y="2378154"/>
            <a:ext cx="13181409" cy="588645"/>
          </a:xfrm>
          <a:prstGeom prst="rect">
            <a:avLst/>
          </a:prstGeom>
          <a:solidFill>
            <a:srgbClr val="FFFFFF">
              <a:alpha val="4000"/>
            </a:srgbClr>
          </a:solidFill>
          <a:ln/>
        </p:spPr>
      </p:sp>
      <p:sp>
        <p:nvSpPr>
          <p:cNvPr id="6" name="Text 4"/>
          <p:cNvSpPr/>
          <p:nvPr/>
        </p:nvSpPr>
        <p:spPr>
          <a:xfrm>
            <a:off x="929283" y="2508647"/>
            <a:ext cx="3541038" cy="327660"/>
          </a:xfrm>
          <a:prstGeom prst="rect">
            <a:avLst/>
          </a:prstGeom>
          <a:noFill/>
          <a:ln/>
        </p:spPr>
        <p:txBody>
          <a:bodyPr wrap="none" lIns="0" tIns="0" rIns="0" bIns="0" rtlCol="0" anchor="t"/>
          <a:lstStyle/>
          <a:p>
            <a:pPr marL="0" indent="0" algn="l">
              <a:lnSpc>
                <a:spcPts val="2550"/>
              </a:lnSpc>
              <a:buNone/>
            </a:pPr>
            <a:r>
              <a:rPr lang="en-US" sz="1600" b="1" dirty="0">
                <a:solidFill>
                  <a:srgbClr val="E0D6DE"/>
                </a:solidFill>
                <a:latin typeface="Fira Sans" pitchFamily="34" charset="0"/>
                <a:ea typeface="Fira Sans" pitchFamily="34" charset="-122"/>
                <a:cs typeface="Fira Sans" pitchFamily="34" charset="-120"/>
              </a:rPr>
              <a:t>Category</a:t>
            </a:r>
            <a:endParaRPr lang="en-US" sz="1600" dirty="0"/>
          </a:p>
        </p:txBody>
      </p:sp>
      <p:sp>
        <p:nvSpPr>
          <p:cNvPr id="7" name="Text 5"/>
          <p:cNvSpPr/>
          <p:nvPr/>
        </p:nvSpPr>
        <p:spPr>
          <a:xfrm>
            <a:off x="4887516" y="2508647"/>
            <a:ext cx="8813602" cy="327660"/>
          </a:xfrm>
          <a:prstGeom prst="rect">
            <a:avLst/>
          </a:prstGeom>
          <a:noFill/>
          <a:ln/>
        </p:spPr>
        <p:txBody>
          <a:bodyPr wrap="none" lIns="0" tIns="0" rIns="0" bIns="0" rtlCol="0" anchor="t"/>
          <a:lstStyle/>
          <a:p>
            <a:pPr marL="0" indent="0" algn="l">
              <a:lnSpc>
                <a:spcPts val="2550"/>
              </a:lnSpc>
              <a:buNone/>
            </a:pPr>
            <a:r>
              <a:rPr lang="en-US" sz="1600" b="1" dirty="0">
                <a:solidFill>
                  <a:srgbClr val="E0D6DE"/>
                </a:solidFill>
                <a:latin typeface="Fira Sans" pitchFamily="34" charset="0"/>
                <a:ea typeface="Fira Sans" pitchFamily="34" charset="-122"/>
                <a:cs typeface="Fira Sans" pitchFamily="34" charset="-120"/>
              </a:rPr>
              <a:t>Technologies</a:t>
            </a:r>
            <a:endParaRPr lang="en-US" sz="1600" dirty="0"/>
          </a:p>
        </p:txBody>
      </p:sp>
      <p:sp>
        <p:nvSpPr>
          <p:cNvPr id="8" name="Shape 6"/>
          <p:cNvSpPr/>
          <p:nvPr/>
        </p:nvSpPr>
        <p:spPr>
          <a:xfrm>
            <a:off x="724495" y="2966799"/>
            <a:ext cx="13181409" cy="588645"/>
          </a:xfrm>
          <a:prstGeom prst="rect">
            <a:avLst/>
          </a:prstGeom>
          <a:solidFill>
            <a:srgbClr val="000000">
              <a:alpha val="4000"/>
            </a:srgbClr>
          </a:solidFill>
          <a:ln/>
        </p:spPr>
      </p:sp>
      <p:sp>
        <p:nvSpPr>
          <p:cNvPr id="9" name="Text 7"/>
          <p:cNvSpPr/>
          <p:nvPr/>
        </p:nvSpPr>
        <p:spPr>
          <a:xfrm>
            <a:off x="929283" y="3097292"/>
            <a:ext cx="3541038" cy="327660"/>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Language</a:t>
            </a:r>
            <a:endParaRPr lang="en-US" sz="1600" dirty="0"/>
          </a:p>
        </p:txBody>
      </p:sp>
      <p:sp>
        <p:nvSpPr>
          <p:cNvPr id="10" name="Text 8"/>
          <p:cNvSpPr/>
          <p:nvPr/>
        </p:nvSpPr>
        <p:spPr>
          <a:xfrm>
            <a:off x="4887516" y="3097292"/>
            <a:ext cx="8813602" cy="327660"/>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Python 3 (3.8+)</a:t>
            </a:r>
            <a:endParaRPr lang="en-US" sz="1600" dirty="0"/>
          </a:p>
        </p:txBody>
      </p:sp>
      <p:sp>
        <p:nvSpPr>
          <p:cNvPr id="11" name="Shape 9"/>
          <p:cNvSpPr/>
          <p:nvPr/>
        </p:nvSpPr>
        <p:spPr>
          <a:xfrm>
            <a:off x="724495" y="3555444"/>
            <a:ext cx="13181409" cy="588645"/>
          </a:xfrm>
          <a:prstGeom prst="rect">
            <a:avLst/>
          </a:prstGeom>
          <a:solidFill>
            <a:srgbClr val="FFFFFF">
              <a:alpha val="4000"/>
            </a:srgbClr>
          </a:solidFill>
          <a:ln/>
        </p:spPr>
      </p:sp>
      <p:sp>
        <p:nvSpPr>
          <p:cNvPr id="12" name="Text 10"/>
          <p:cNvSpPr/>
          <p:nvPr/>
        </p:nvSpPr>
        <p:spPr>
          <a:xfrm>
            <a:off x="929283" y="3685937"/>
            <a:ext cx="3541038" cy="327660"/>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Framework</a:t>
            </a:r>
            <a:endParaRPr lang="en-US" sz="1600" dirty="0"/>
          </a:p>
        </p:txBody>
      </p:sp>
      <p:sp>
        <p:nvSpPr>
          <p:cNvPr id="13" name="Text 11"/>
          <p:cNvSpPr/>
          <p:nvPr/>
        </p:nvSpPr>
        <p:spPr>
          <a:xfrm>
            <a:off x="4887516" y="3685937"/>
            <a:ext cx="8813602" cy="327660"/>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Streamlit (interactive web dashboards)</a:t>
            </a:r>
            <a:endParaRPr lang="en-US" sz="1600" dirty="0"/>
          </a:p>
        </p:txBody>
      </p:sp>
      <p:sp>
        <p:nvSpPr>
          <p:cNvPr id="14" name="Shape 12"/>
          <p:cNvSpPr/>
          <p:nvPr/>
        </p:nvSpPr>
        <p:spPr>
          <a:xfrm>
            <a:off x="724495" y="4144089"/>
            <a:ext cx="13181409" cy="588645"/>
          </a:xfrm>
          <a:prstGeom prst="rect">
            <a:avLst/>
          </a:prstGeom>
          <a:solidFill>
            <a:srgbClr val="000000">
              <a:alpha val="4000"/>
            </a:srgbClr>
          </a:solidFill>
          <a:ln/>
        </p:spPr>
      </p:sp>
      <p:sp>
        <p:nvSpPr>
          <p:cNvPr id="15" name="Text 13"/>
          <p:cNvSpPr/>
          <p:nvPr/>
        </p:nvSpPr>
        <p:spPr>
          <a:xfrm>
            <a:off x="929283" y="4274582"/>
            <a:ext cx="3541038" cy="327660"/>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ML Engine</a:t>
            </a:r>
            <a:endParaRPr lang="en-US" sz="1600" dirty="0"/>
          </a:p>
        </p:txBody>
      </p:sp>
      <p:sp>
        <p:nvSpPr>
          <p:cNvPr id="16" name="Text 14"/>
          <p:cNvSpPr/>
          <p:nvPr/>
        </p:nvSpPr>
        <p:spPr>
          <a:xfrm>
            <a:off x="4887516" y="4274582"/>
            <a:ext cx="8813602" cy="327660"/>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Scikit-learn (Random Forest Regressor)</a:t>
            </a:r>
            <a:endParaRPr lang="en-US" sz="1600" dirty="0"/>
          </a:p>
        </p:txBody>
      </p:sp>
      <p:sp>
        <p:nvSpPr>
          <p:cNvPr id="17" name="Shape 15"/>
          <p:cNvSpPr/>
          <p:nvPr/>
        </p:nvSpPr>
        <p:spPr>
          <a:xfrm>
            <a:off x="724495" y="4732734"/>
            <a:ext cx="13181409" cy="588645"/>
          </a:xfrm>
          <a:prstGeom prst="rect">
            <a:avLst/>
          </a:prstGeom>
          <a:solidFill>
            <a:srgbClr val="FFFFFF">
              <a:alpha val="4000"/>
            </a:srgbClr>
          </a:solidFill>
          <a:ln/>
        </p:spPr>
      </p:sp>
      <p:sp>
        <p:nvSpPr>
          <p:cNvPr id="18" name="Text 16"/>
          <p:cNvSpPr/>
          <p:nvPr/>
        </p:nvSpPr>
        <p:spPr>
          <a:xfrm>
            <a:off x="929283" y="4863227"/>
            <a:ext cx="3541038" cy="327660"/>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Data Processing</a:t>
            </a:r>
            <a:endParaRPr lang="en-US" sz="1600" dirty="0"/>
          </a:p>
        </p:txBody>
      </p:sp>
      <p:sp>
        <p:nvSpPr>
          <p:cNvPr id="19" name="Text 17"/>
          <p:cNvSpPr/>
          <p:nvPr/>
        </p:nvSpPr>
        <p:spPr>
          <a:xfrm>
            <a:off x="4887516" y="4863227"/>
            <a:ext cx="8813602" cy="327660"/>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Pandas, NumPy (transformations and analysis)</a:t>
            </a:r>
            <a:endParaRPr lang="en-US" sz="1600" dirty="0"/>
          </a:p>
        </p:txBody>
      </p:sp>
      <p:sp>
        <p:nvSpPr>
          <p:cNvPr id="20" name="Shape 18"/>
          <p:cNvSpPr/>
          <p:nvPr/>
        </p:nvSpPr>
        <p:spPr>
          <a:xfrm>
            <a:off x="724495" y="5321379"/>
            <a:ext cx="13181409" cy="588645"/>
          </a:xfrm>
          <a:prstGeom prst="rect">
            <a:avLst/>
          </a:prstGeom>
          <a:solidFill>
            <a:srgbClr val="000000">
              <a:alpha val="4000"/>
            </a:srgbClr>
          </a:solidFill>
          <a:ln/>
        </p:spPr>
      </p:sp>
      <p:sp>
        <p:nvSpPr>
          <p:cNvPr id="21" name="Text 19"/>
          <p:cNvSpPr/>
          <p:nvPr/>
        </p:nvSpPr>
        <p:spPr>
          <a:xfrm>
            <a:off x="929283" y="5451872"/>
            <a:ext cx="3541038" cy="327660"/>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Visualization</a:t>
            </a:r>
            <a:endParaRPr lang="en-US" sz="1600" dirty="0"/>
          </a:p>
        </p:txBody>
      </p:sp>
      <p:sp>
        <p:nvSpPr>
          <p:cNvPr id="22" name="Text 20"/>
          <p:cNvSpPr/>
          <p:nvPr/>
        </p:nvSpPr>
        <p:spPr>
          <a:xfrm>
            <a:off x="4887516" y="5451872"/>
            <a:ext cx="8813602" cy="327660"/>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Matplotlib, Seaborn (statistical graphics)</a:t>
            </a:r>
            <a:endParaRPr lang="en-US" sz="1600" dirty="0"/>
          </a:p>
        </p:txBody>
      </p:sp>
      <p:sp>
        <p:nvSpPr>
          <p:cNvPr id="23" name="Shape 21"/>
          <p:cNvSpPr/>
          <p:nvPr/>
        </p:nvSpPr>
        <p:spPr>
          <a:xfrm>
            <a:off x="724495" y="5910024"/>
            <a:ext cx="13181409" cy="588645"/>
          </a:xfrm>
          <a:prstGeom prst="rect">
            <a:avLst/>
          </a:prstGeom>
          <a:solidFill>
            <a:srgbClr val="FFFFFF">
              <a:alpha val="4000"/>
            </a:srgbClr>
          </a:solidFill>
          <a:ln/>
        </p:spPr>
      </p:sp>
      <p:sp>
        <p:nvSpPr>
          <p:cNvPr id="24" name="Text 22"/>
          <p:cNvSpPr/>
          <p:nvPr/>
        </p:nvSpPr>
        <p:spPr>
          <a:xfrm>
            <a:off x="929283" y="6040517"/>
            <a:ext cx="3541038" cy="327660"/>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Accessibility</a:t>
            </a:r>
            <a:endParaRPr lang="en-US" sz="1600" dirty="0"/>
          </a:p>
        </p:txBody>
      </p:sp>
      <p:sp>
        <p:nvSpPr>
          <p:cNvPr id="25" name="Text 23"/>
          <p:cNvSpPr/>
          <p:nvPr/>
        </p:nvSpPr>
        <p:spPr>
          <a:xfrm>
            <a:off x="4887516" y="6040517"/>
            <a:ext cx="8813602" cy="327660"/>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pyttsx3 (text-to-speech alerts)</a:t>
            </a:r>
            <a:endParaRPr lang="en-US" sz="1600" dirty="0"/>
          </a:p>
        </p:txBody>
      </p:sp>
      <p:sp>
        <p:nvSpPr>
          <p:cNvPr id="26" name="Shape 24"/>
          <p:cNvSpPr/>
          <p:nvPr/>
        </p:nvSpPr>
        <p:spPr>
          <a:xfrm>
            <a:off x="724495" y="6498669"/>
            <a:ext cx="13181409" cy="588645"/>
          </a:xfrm>
          <a:prstGeom prst="rect">
            <a:avLst/>
          </a:prstGeom>
          <a:solidFill>
            <a:srgbClr val="000000">
              <a:alpha val="4000"/>
            </a:srgbClr>
          </a:solidFill>
          <a:ln/>
        </p:spPr>
      </p:sp>
      <p:sp>
        <p:nvSpPr>
          <p:cNvPr id="27" name="Text 25"/>
          <p:cNvSpPr/>
          <p:nvPr/>
        </p:nvSpPr>
        <p:spPr>
          <a:xfrm>
            <a:off x="929283" y="6629162"/>
            <a:ext cx="3541038" cy="327660"/>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Reporting</a:t>
            </a:r>
            <a:endParaRPr lang="en-US" sz="1600" dirty="0"/>
          </a:p>
        </p:txBody>
      </p:sp>
      <p:sp>
        <p:nvSpPr>
          <p:cNvPr id="28" name="Text 26"/>
          <p:cNvSpPr/>
          <p:nvPr/>
        </p:nvSpPr>
        <p:spPr>
          <a:xfrm>
            <a:off x="4887516" y="6629162"/>
            <a:ext cx="8813602" cy="327660"/>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fpdf (portable document generation)</a:t>
            </a:r>
            <a:endParaRPr lang="en-US" sz="1600" dirty="0"/>
          </a:p>
        </p:txBody>
      </p:sp>
      <p:sp>
        <p:nvSpPr>
          <p:cNvPr id="29" name="Shape 27"/>
          <p:cNvSpPr/>
          <p:nvPr/>
        </p:nvSpPr>
        <p:spPr>
          <a:xfrm>
            <a:off x="724495" y="7087314"/>
            <a:ext cx="13181409" cy="588645"/>
          </a:xfrm>
          <a:prstGeom prst="rect">
            <a:avLst/>
          </a:prstGeom>
          <a:solidFill>
            <a:srgbClr val="FFFFFF">
              <a:alpha val="4000"/>
            </a:srgbClr>
          </a:solidFill>
          <a:ln/>
        </p:spPr>
      </p:sp>
      <p:sp>
        <p:nvSpPr>
          <p:cNvPr id="30" name="Text 28"/>
          <p:cNvSpPr/>
          <p:nvPr/>
        </p:nvSpPr>
        <p:spPr>
          <a:xfrm>
            <a:off x="929283" y="7217807"/>
            <a:ext cx="3541038" cy="327660"/>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Persistence</a:t>
            </a:r>
            <a:endParaRPr lang="en-US" sz="1600" dirty="0"/>
          </a:p>
        </p:txBody>
      </p:sp>
      <p:sp>
        <p:nvSpPr>
          <p:cNvPr id="31" name="Text 29"/>
          <p:cNvSpPr/>
          <p:nvPr/>
        </p:nvSpPr>
        <p:spPr>
          <a:xfrm>
            <a:off x="4887516" y="7217807"/>
            <a:ext cx="8813602" cy="327660"/>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Pickle (model serialization)</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707</Words>
  <Application>Microsoft Office PowerPoint</Application>
  <PresentationFormat>Custom</PresentationFormat>
  <Paragraphs>118</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Fira Sans</vt:lpstr>
      <vt:lpstr>Anton</vt:lpstr>
      <vt:lpstr>Consolas</vt:lpstr>
      <vt:lpstr>Anton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Mohd. Talha Khan</cp:lastModifiedBy>
  <cp:revision>1</cp:revision>
  <dcterms:created xsi:type="dcterms:W3CDTF">2025-11-02T17:08:35Z</dcterms:created>
  <dcterms:modified xsi:type="dcterms:W3CDTF">2025-11-02T17:19:10Z</dcterms:modified>
</cp:coreProperties>
</file>